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1"/>
  </p:sldMasterIdLst>
  <p:notesMasterIdLst>
    <p:notesMasterId r:id="rId29"/>
  </p:notesMasterIdLst>
  <p:handoutMasterIdLst>
    <p:handoutMasterId r:id="rId30"/>
  </p:handoutMasterIdLst>
  <p:sldIdLst>
    <p:sldId id="515" r:id="rId2"/>
    <p:sldId id="519" r:id="rId3"/>
    <p:sldId id="521" r:id="rId4"/>
    <p:sldId id="522" r:id="rId5"/>
    <p:sldId id="541" r:id="rId6"/>
    <p:sldId id="542" r:id="rId7"/>
    <p:sldId id="544" r:id="rId8"/>
    <p:sldId id="545" r:id="rId9"/>
    <p:sldId id="523" r:id="rId10"/>
    <p:sldId id="530" r:id="rId11"/>
    <p:sldId id="531" r:id="rId12"/>
    <p:sldId id="532" r:id="rId13"/>
    <p:sldId id="555" r:id="rId14"/>
    <p:sldId id="537" r:id="rId15"/>
    <p:sldId id="535" r:id="rId16"/>
    <p:sldId id="538" r:id="rId17"/>
    <p:sldId id="534" r:id="rId18"/>
    <p:sldId id="557" r:id="rId19"/>
    <p:sldId id="553" r:id="rId20"/>
    <p:sldId id="548" r:id="rId21"/>
    <p:sldId id="533" r:id="rId22"/>
    <p:sldId id="554" r:id="rId23"/>
    <p:sldId id="560" r:id="rId24"/>
    <p:sldId id="539" r:id="rId25"/>
    <p:sldId id="561" r:id="rId26"/>
    <p:sldId id="549" r:id="rId27"/>
    <p:sldId id="540" r:id="rId28"/>
  </p:sldIdLst>
  <p:sldSz cx="9144000" cy="5143500" type="screen16x9"/>
  <p:notesSz cx="9928225" cy="6797675"/>
  <p:embeddedFontLst>
    <p:embeddedFont>
      <p:font typeface="Calibri" pitchFamily="34" charset="0"/>
      <p:regular r:id="rId31"/>
      <p:bold r:id="rId32"/>
      <p:italic r:id="rId33"/>
      <p:boldItalic r:id="rId34"/>
    </p:embeddedFont>
    <p:embeddedFont>
      <p:font typeface="Wingdings 3" pitchFamily="18" charset="2"/>
      <p:regular r:id="rId35"/>
    </p:embeddedFont>
    <p:embeddedFont>
      <p:font typeface="Wingdings 2" pitchFamily="18" charset="2"/>
      <p:regular r:id="rId36"/>
    </p:embeddedFont>
    <p:embeddedFont>
      <p:font typeface="Impact" pitchFamily="34" charset="0"/>
      <p:regular r:id="rId37"/>
    </p:embeddedFont>
  </p:embeddedFontLst>
  <p:defaultTextStyle>
    <a:defPPr>
      <a:defRPr lang="sv-SE"/>
    </a:defPPr>
    <a:lvl1pPr algn="l" defTabSz="848037" rtl="0" fontAlgn="base">
      <a:spcBef>
        <a:spcPct val="0"/>
      </a:spcBef>
      <a:spcAft>
        <a:spcPct val="0"/>
      </a:spcAft>
      <a:defRPr sz="1600" kern="1200">
        <a:solidFill>
          <a:schemeClr val="tx1"/>
        </a:solidFill>
        <a:latin typeface="Arial" charset="0"/>
        <a:ea typeface="+mn-ea"/>
        <a:cs typeface="Arial" charset="0"/>
      </a:defRPr>
    </a:lvl1pPr>
    <a:lvl2pPr marL="423554" indent="-156046" algn="l" defTabSz="848037" rtl="0" fontAlgn="base">
      <a:spcBef>
        <a:spcPct val="0"/>
      </a:spcBef>
      <a:spcAft>
        <a:spcPct val="0"/>
      </a:spcAft>
      <a:defRPr sz="1600" kern="1200">
        <a:solidFill>
          <a:schemeClr val="tx1"/>
        </a:solidFill>
        <a:latin typeface="Arial" charset="0"/>
        <a:ea typeface="+mn-ea"/>
        <a:cs typeface="Arial" charset="0"/>
      </a:defRPr>
    </a:lvl2pPr>
    <a:lvl3pPr marL="848037" indent="-313021" algn="l" defTabSz="848037" rtl="0" fontAlgn="base">
      <a:spcBef>
        <a:spcPct val="0"/>
      </a:spcBef>
      <a:spcAft>
        <a:spcPct val="0"/>
      </a:spcAft>
      <a:defRPr sz="1600" kern="1200">
        <a:solidFill>
          <a:schemeClr val="tx1"/>
        </a:solidFill>
        <a:latin typeface="Arial" charset="0"/>
        <a:ea typeface="+mn-ea"/>
        <a:cs typeface="Arial" charset="0"/>
      </a:defRPr>
    </a:lvl3pPr>
    <a:lvl4pPr marL="1272519" indent="-469996" algn="l" defTabSz="848037" rtl="0" fontAlgn="base">
      <a:spcBef>
        <a:spcPct val="0"/>
      </a:spcBef>
      <a:spcAft>
        <a:spcPct val="0"/>
      </a:spcAft>
      <a:defRPr sz="1600" kern="1200">
        <a:solidFill>
          <a:schemeClr val="tx1"/>
        </a:solidFill>
        <a:latin typeface="Arial" charset="0"/>
        <a:ea typeface="+mn-ea"/>
        <a:cs typeface="Arial" charset="0"/>
      </a:defRPr>
    </a:lvl4pPr>
    <a:lvl5pPr marL="1697002" indent="-626972" algn="l" defTabSz="848037" rtl="0" fontAlgn="base">
      <a:spcBef>
        <a:spcPct val="0"/>
      </a:spcBef>
      <a:spcAft>
        <a:spcPct val="0"/>
      </a:spcAft>
      <a:defRPr sz="1600" kern="1200">
        <a:solidFill>
          <a:schemeClr val="tx1"/>
        </a:solidFill>
        <a:latin typeface="Arial" charset="0"/>
        <a:ea typeface="+mn-ea"/>
        <a:cs typeface="Arial" charset="0"/>
      </a:defRPr>
    </a:lvl5pPr>
    <a:lvl6pPr marL="1337539" algn="l" defTabSz="535015" rtl="0" eaLnBrk="1" latinLnBrk="0" hangingPunct="1">
      <a:defRPr sz="1600" kern="1200">
        <a:solidFill>
          <a:schemeClr val="tx1"/>
        </a:solidFill>
        <a:latin typeface="Arial" charset="0"/>
        <a:ea typeface="+mn-ea"/>
        <a:cs typeface="Arial" charset="0"/>
      </a:defRPr>
    </a:lvl6pPr>
    <a:lvl7pPr marL="1605046" algn="l" defTabSz="535015" rtl="0" eaLnBrk="1" latinLnBrk="0" hangingPunct="1">
      <a:defRPr sz="1600" kern="1200">
        <a:solidFill>
          <a:schemeClr val="tx1"/>
        </a:solidFill>
        <a:latin typeface="Arial" charset="0"/>
        <a:ea typeface="+mn-ea"/>
        <a:cs typeface="Arial" charset="0"/>
      </a:defRPr>
    </a:lvl7pPr>
    <a:lvl8pPr marL="1872554" algn="l" defTabSz="535015" rtl="0" eaLnBrk="1" latinLnBrk="0" hangingPunct="1">
      <a:defRPr sz="1600" kern="1200">
        <a:solidFill>
          <a:schemeClr val="tx1"/>
        </a:solidFill>
        <a:latin typeface="Arial" charset="0"/>
        <a:ea typeface="+mn-ea"/>
        <a:cs typeface="Arial" charset="0"/>
      </a:defRPr>
    </a:lvl8pPr>
    <a:lvl9pPr marL="2140062" algn="l" defTabSz="535015" rtl="0" eaLnBrk="1" latinLnBrk="0" hangingPunct="1">
      <a:defRPr sz="1600" kern="1200">
        <a:solidFill>
          <a:schemeClr val="tx1"/>
        </a:solidFill>
        <a:latin typeface="Arial" charset="0"/>
        <a:ea typeface="+mn-ea"/>
        <a:cs typeface="Arial" charset="0"/>
      </a:defRPr>
    </a:lvl9pPr>
  </p:defaultTextStyle>
  <p:extLst>
    <p:ext uri="{521415D9-36F7-43E2-AB2F-B90AF26B5E84}">
      <p14:sectionLst xmlns:p14="http://schemas.microsoft.com/office/powerpoint/2010/main" xmlns="">
        <p14:section name="Default Section" id="{FA138108-2E74-4786-9F03-CA091EC1A5C8}">
          <p14:sldIdLst>
            <p14:sldId id="515"/>
            <p14:sldId id="519"/>
            <p14:sldId id="521"/>
            <p14:sldId id="522"/>
            <p14:sldId id="541"/>
            <p14:sldId id="542"/>
            <p14:sldId id="544"/>
            <p14:sldId id="545"/>
            <p14:sldId id="523"/>
            <p14:sldId id="530"/>
            <p14:sldId id="531"/>
            <p14:sldId id="532"/>
            <p14:sldId id="555"/>
            <p14:sldId id="537"/>
            <p14:sldId id="535"/>
            <p14:sldId id="538"/>
            <p14:sldId id="534"/>
            <p14:sldId id="557"/>
            <p14:sldId id="553"/>
            <p14:sldId id="548"/>
            <p14:sldId id="533"/>
            <p14:sldId id="554"/>
            <p14:sldId id="560"/>
            <p14:sldId id="539"/>
            <p14:sldId id="561"/>
            <p14:sldId id="549"/>
            <p14:sldId id="54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33"/>
    <a:srgbClr val="C0C0C0"/>
    <a:srgbClr val="C35C59"/>
    <a:srgbClr val="007434"/>
    <a:srgbClr val="613619"/>
    <a:srgbClr val="7A3100"/>
    <a:srgbClr val="B2C29E"/>
    <a:srgbClr val="FFD9B3"/>
    <a:srgbClr val="FFCC66"/>
    <a:srgbClr val="083C3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9" autoAdjust="0"/>
    <p:restoredTop sz="68665" autoAdjust="0"/>
  </p:normalViewPr>
  <p:slideViewPr>
    <p:cSldViewPr>
      <p:cViewPr varScale="1">
        <p:scale>
          <a:sx n="101" d="100"/>
          <a:sy n="101" d="100"/>
        </p:scale>
        <p:origin x="-1344"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814" y="-96"/>
      </p:cViewPr>
      <p:guideLst>
        <p:guide orient="horz" pos="2142"/>
        <p:guide pos="312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7"/>
            <a:ext cx="4302232" cy="339882"/>
          </a:xfrm>
          <a:prstGeom prst="rect">
            <a:avLst/>
          </a:prstGeom>
        </p:spPr>
        <p:txBody>
          <a:bodyPr vert="horz" lIns="94624" tIns="47312" rIns="94624" bIns="47312" rtlCol="0"/>
          <a:lstStyle>
            <a:lvl1pPr algn="l" defTabSz="1501478" fontAlgn="auto">
              <a:spcBef>
                <a:spcPts val="0"/>
              </a:spcBef>
              <a:spcAft>
                <a:spcPts val="0"/>
              </a:spcAft>
              <a:defRPr sz="1200">
                <a:latin typeface="+mn-lt"/>
                <a:cs typeface="+mn-cs"/>
              </a:defRPr>
            </a:lvl1pPr>
          </a:lstStyle>
          <a:p>
            <a:pPr>
              <a:defRPr/>
            </a:pPr>
            <a:endParaRPr lang="sv-SE"/>
          </a:p>
        </p:txBody>
      </p:sp>
      <p:sp>
        <p:nvSpPr>
          <p:cNvPr id="3" name="Date Placeholder 2"/>
          <p:cNvSpPr>
            <a:spLocks noGrp="1"/>
          </p:cNvSpPr>
          <p:nvPr>
            <p:ph type="dt" sz="quarter" idx="1"/>
          </p:nvPr>
        </p:nvSpPr>
        <p:spPr>
          <a:xfrm>
            <a:off x="5623702" y="7"/>
            <a:ext cx="4302232" cy="339882"/>
          </a:xfrm>
          <a:prstGeom prst="rect">
            <a:avLst/>
          </a:prstGeom>
        </p:spPr>
        <p:txBody>
          <a:bodyPr vert="horz" lIns="94624" tIns="47312" rIns="94624" bIns="47312" rtlCol="0"/>
          <a:lstStyle>
            <a:lvl1pPr algn="r" defTabSz="1501478" fontAlgn="auto">
              <a:spcBef>
                <a:spcPts val="0"/>
              </a:spcBef>
              <a:spcAft>
                <a:spcPts val="0"/>
              </a:spcAft>
              <a:defRPr sz="1200">
                <a:latin typeface="+mn-lt"/>
                <a:cs typeface="+mn-cs"/>
              </a:defRPr>
            </a:lvl1pPr>
          </a:lstStyle>
          <a:p>
            <a:pPr>
              <a:defRPr/>
            </a:pPr>
            <a:fld id="{1723BF7E-E7A2-4C95-A8F7-88AF91906DA2}" type="datetimeFigureOut">
              <a:rPr lang="sv-SE"/>
              <a:pPr>
                <a:defRPr/>
              </a:pPr>
              <a:t>2012-02-27</a:t>
            </a:fld>
            <a:endParaRPr lang="sv-SE"/>
          </a:p>
        </p:txBody>
      </p:sp>
      <p:sp>
        <p:nvSpPr>
          <p:cNvPr id="4" name="Footer Placeholder 3"/>
          <p:cNvSpPr>
            <a:spLocks noGrp="1"/>
          </p:cNvSpPr>
          <p:nvPr>
            <p:ph type="ftr" sz="quarter" idx="2"/>
          </p:nvPr>
        </p:nvSpPr>
        <p:spPr>
          <a:xfrm>
            <a:off x="4" y="6456620"/>
            <a:ext cx="4302232" cy="339882"/>
          </a:xfrm>
          <a:prstGeom prst="rect">
            <a:avLst/>
          </a:prstGeom>
        </p:spPr>
        <p:txBody>
          <a:bodyPr vert="horz" lIns="94624" tIns="47312" rIns="94624" bIns="47312" rtlCol="0" anchor="b"/>
          <a:lstStyle>
            <a:lvl1pPr algn="l" defTabSz="1501478" fontAlgn="auto">
              <a:spcBef>
                <a:spcPts val="0"/>
              </a:spcBef>
              <a:spcAft>
                <a:spcPts val="0"/>
              </a:spcAft>
              <a:defRPr sz="1200">
                <a:latin typeface="+mn-lt"/>
                <a:cs typeface="+mn-cs"/>
              </a:defRPr>
            </a:lvl1pPr>
          </a:lstStyle>
          <a:p>
            <a:pPr>
              <a:defRPr/>
            </a:pPr>
            <a:endParaRPr lang="sv-SE"/>
          </a:p>
        </p:txBody>
      </p:sp>
      <p:sp>
        <p:nvSpPr>
          <p:cNvPr id="5" name="Slide Number Placeholder 4"/>
          <p:cNvSpPr>
            <a:spLocks noGrp="1"/>
          </p:cNvSpPr>
          <p:nvPr>
            <p:ph type="sldNum" sz="quarter" idx="3"/>
          </p:nvPr>
        </p:nvSpPr>
        <p:spPr>
          <a:xfrm>
            <a:off x="5623702" y="6456620"/>
            <a:ext cx="4302232" cy="339882"/>
          </a:xfrm>
          <a:prstGeom prst="rect">
            <a:avLst/>
          </a:prstGeom>
        </p:spPr>
        <p:txBody>
          <a:bodyPr vert="horz" lIns="94624" tIns="47312" rIns="94624" bIns="47312" rtlCol="0" anchor="b"/>
          <a:lstStyle>
            <a:lvl1pPr algn="r" defTabSz="1501478" fontAlgn="auto">
              <a:spcBef>
                <a:spcPts val="0"/>
              </a:spcBef>
              <a:spcAft>
                <a:spcPts val="0"/>
              </a:spcAft>
              <a:defRPr sz="1200">
                <a:latin typeface="+mn-lt"/>
                <a:cs typeface="+mn-cs"/>
              </a:defRPr>
            </a:lvl1pPr>
          </a:lstStyle>
          <a:p>
            <a:pPr>
              <a:defRPr/>
            </a:pPr>
            <a:fld id="{91ED9240-60E8-4B0F-A53D-59D570527E6A}" type="slidenum">
              <a:rPr lang="sv-SE"/>
              <a:pPr>
                <a:defRPr/>
              </a:pPr>
              <a:t>‹#›</a:t>
            </a:fld>
            <a:endParaRPr lang="sv-SE"/>
          </a:p>
        </p:txBody>
      </p:sp>
    </p:spTree>
    <p:extLst>
      <p:ext uri="{BB962C8B-B14F-4D97-AF65-F5344CB8AC3E}">
        <p14:creationId xmlns:p14="http://schemas.microsoft.com/office/powerpoint/2010/main" xmlns="" val="1854385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7"/>
            <a:ext cx="4302232" cy="339882"/>
          </a:xfrm>
          <a:prstGeom prst="rect">
            <a:avLst/>
          </a:prstGeom>
        </p:spPr>
        <p:txBody>
          <a:bodyPr vert="horz" lIns="94624" tIns="47312" rIns="94624" bIns="47312" rtlCol="0"/>
          <a:lstStyle>
            <a:lvl1pPr algn="l" defTabSz="1501478" fontAlgn="auto">
              <a:spcBef>
                <a:spcPts val="0"/>
              </a:spcBef>
              <a:spcAft>
                <a:spcPts val="0"/>
              </a:spcAft>
              <a:defRPr sz="1200">
                <a:latin typeface="+mn-lt"/>
                <a:cs typeface="+mn-cs"/>
              </a:defRPr>
            </a:lvl1pPr>
          </a:lstStyle>
          <a:p>
            <a:pPr>
              <a:defRPr/>
            </a:pPr>
            <a:endParaRPr lang="sv-SE"/>
          </a:p>
        </p:txBody>
      </p:sp>
      <p:sp>
        <p:nvSpPr>
          <p:cNvPr id="3" name="Date Placeholder 2"/>
          <p:cNvSpPr>
            <a:spLocks noGrp="1"/>
          </p:cNvSpPr>
          <p:nvPr>
            <p:ph type="dt" idx="1"/>
          </p:nvPr>
        </p:nvSpPr>
        <p:spPr>
          <a:xfrm>
            <a:off x="5623702" y="7"/>
            <a:ext cx="4302232" cy="339882"/>
          </a:xfrm>
          <a:prstGeom prst="rect">
            <a:avLst/>
          </a:prstGeom>
        </p:spPr>
        <p:txBody>
          <a:bodyPr vert="horz" lIns="94624" tIns="47312" rIns="94624" bIns="47312" rtlCol="0"/>
          <a:lstStyle>
            <a:lvl1pPr algn="r" defTabSz="1501478" fontAlgn="auto">
              <a:spcBef>
                <a:spcPts val="0"/>
              </a:spcBef>
              <a:spcAft>
                <a:spcPts val="0"/>
              </a:spcAft>
              <a:defRPr sz="1200">
                <a:latin typeface="+mn-lt"/>
                <a:cs typeface="+mn-cs"/>
              </a:defRPr>
            </a:lvl1pPr>
          </a:lstStyle>
          <a:p>
            <a:pPr>
              <a:defRPr/>
            </a:pPr>
            <a:fld id="{392B6A98-0C84-4BFD-BABA-7C34FCA330F5}" type="datetimeFigureOut">
              <a:rPr lang="sv-SE"/>
              <a:pPr>
                <a:defRPr/>
              </a:pPr>
              <a:t>2012-02-27</a:t>
            </a:fld>
            <a:endParaRPr lang="sv-SE"/>
          </a:p>
        </p:txBody>
      </p:sp>
      <p:sp>
        <p:nvSpPr>
          <p:cNvPr id="5" name="Notes Placeholder 4"/>
          <p:cNvSpPr>
            <a:spLocks noGrp="1"/>
          </p:cNvSpPr>
          <p:nvPr>
            <p:ph type="body" sz="quarter" idx="3"/>
          </p:nvPr>
        </p:nvSpPr>
        <p:spPr>
          <a:xfrm>
            <a:off x="992831" y="3228903"/>
            <a:ext cx="7942579" cy="3058953"/>
          </a:xfrm>
          <a:prstGeom prst="rect">
            <a:avLst/>
          </a:prstGeom>
        </p:spPr>
        <p:txBody>
          <a:bodyPr vert="horz" lIns="94624" tIns="47312" rIns="94624" bIns="4731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v-SE" noProof="0"/>
          </a:p>
        </p:txBody>
      </p:sp>
      <p:sp>
        <p:nvSpPr>
          <p:cNvPr id="6" name="Footer Placeholder 5"/>
          <p:cNvSpPr>
            <a:spLocks noGrp="1"/>
          </p:cNvSpPr>
          <p:nvPr>
            <p:ph type="ftr" sz="quarter" idx="4"/>
          </p:nvPr>
        </p:nvSpPr>
        <p:spPr>
          <a:xfrm>
            <a:off x="4" y="6456620"/>
            <a:ext cx="4302232" cy="339882"/>
          </a:xfrm>
          <a:prstGeom prst="rect">
            <a:avLst/>
          </a:prstGeom>
        </p:spPr>
        <p:txBody>
          <a:bodyPr vert="horz" lIns="94624" tIns="47312" rIns="94624" bIns="47312" rtlCol="0" anchor="b"/>
          <a:lstStyle>
            <a:lvl1pPr algn="l" defTabSz="1501478" fontAlgn="auto">
              <a:spcBef>
                <a:spcPts val="0"/>
              </a:spcBef>
              <a:spcAft>
                <a:spcPts val="0"/>
              </a:spcAft>
              <a:defRPr sz="1200">
                <a:latin typeface="+mn-lt"/>
                <a:cs typeface="+mn-cs"/>
              </a:defRPr>
            </a:lvl1pPr>
          </a:lstStyle>
          <a:p>
            <a:pPr>
              <a:defRPr/>
            </a:pPr>
            <a:endParaRPr lang="sv-SE"/>
          </a:p>
        </p:txBody>
      </p:sp>
      <p:sp>
        <p:nvSpPr>
          <p:cNvPr id="7" name="Slide Number Placeholder 6"/>
          <p:cNvSpPr>
            <a:spLocks noGrp="1"/>
          </p:cNvSpPr>
          <p:nvPr>
            <p:ph type="sldNum" sz="quarter" idx="5"/>
          </p:nvPr>
        </p:nvSpPr>
        <p:spPr>
          <a:xfrm>
            <a:off x="5623702" y="6456620"/>
            <a:ext cx="4302232" cy="339882"/>
          </a:xfrm>
          <a:prstGeom prst="rect">
            <a:avLst/>
          </a:prstGeom>
        </p:spPr>
        <p:txBody>
          <a:bodyPr vert="horz" lIns="94624" tIns="47312" rIns="94624" bIns="47312" rtlCol="0" anchor="b"/>
          <a:lstStyle>
            <a:lvl1pPr algn="r" defTabSz="1501478" fontAlgn="auto">
              <a:spcBef>
                <a:spcPts val="0"/>
              </a:spcBef>
              <a:spcAft>
                <a:spcPts val="0"/>
              </a:spcAft>
              <a:defRPr sz="1200">
                <a:latin typeface="+mn-lt"/>
                <a:cs typeface="+mn-cs"/>
              </a:defRPr>
            </a:lvl1pPr>
          </a:lstStyle>
          <a:p>
            <a:pPr>
              <a:defRPr/>
            </a:pPr>
            <a:fld id="{9C239996-2FEA-4CDB-8749-92820BBFF17E}" type="slidenum">
              <a:rPr lang="sv-SE"/>
              <a:pPr>
                <a:defRPr/>
              </a:pPr>
              <a:t>‹#›</a:t>
            </a:fld>
            <a:endParaRPr lang="sv-SE"/>
          </a:p>
        </p:txBody>
      </p:sp>
      <p:sp>
        <p:nvSpPr>
          <p:cNvPr id="8" name="Slide Image Placeholder 7"/>
          <p:cNvSpPr>
            <a:spLocks noGrp="1" noRot="1" noChangeAspect="1"/>
          </p:cNvSpPr>
          <p:nvPr>
            <p:ph type="sldImg" idx="2"/>
          </p:nvPr>
        </p:nvSpPr>
        <p:spPr>
          <a:xfrm>
            <a:off x="2700338" y="509588"/>
            <a:ext cx="4527550" cy="2546350"/>
          </a:xfrm>
          <a:prstGeom prst="rect">
            <a:avLst/>
          </a:prstGeom>
          <a:noFill/>
          <a:ln w="12700">
            <a:solidFill>
              <a:prstClr val="black"/>
            </a:solidFill>
          </a:ln>
        </p:spPr>
        <p:txBody>
          <a:bodyPr vert="horz" lIns="94624" tIns="47312" rIns="94624" bIns="47312" rtlCol="0" anchor="ctr"/>
          <a:lstStyle/>
          <a:p>
            <a:pPr lvl="0"/>
            <a:endParaRPr lang="sv-SE" noProof="0"/>
          </a:p>
        </p:txBody>
      </p:sp>
    </p:spTree>
    <p:extLst>
      <p:ext uri="{BB962C8B-B14F-4D97-AF65-F5344CB8AC3E}">
        <p14:creationId xmlns:p14="http://schemas.microsoft.com/office/powerpoint/2010/main" xmlns="" val="3963151703"/>
      </p:ext>
    </p:extLst>
  </p:cSld>
  <p:clrMap bg1="lt1" tx1="dk1" bg2="lt2" tx2="dk2" accent1="accent1" accent2="accent2" accent3="accent3" accent4="accent4" accent5="accent5" accent6="accent6" hlink="hlink" folHlink="folHlink"/>
  <p:notesStyle>
    <a:lvl1pPr algn="l" defTabSz="848037" rtl="0" eaLnBrk="0" fontAlgn="base" hangingPunct="0">
      <a:spcBef>
        <a:spcPct val="30000"/>
      </a:spcBef>
      <a:spcAft>
        <a:spcPct val="0"/>
      </a:spcAft>
      <a:defRPr sz="1200" kern="1200">
        <a:solidFill>
          <a:schemeClr val="tx1"/>
        </a:solidFill>
        <a:latin typeface="+mn-lt"/>
        <a:ea typeface="+mn-ea"/>
        <a:cs typeface="+mn-cs"/>
      </a:defRPr>
    </a:lvl1pPr>
    <a:lvl2pPr marL="423554" algn="l" defTabSz="848037" rtl="0" eaLnBrk="0" fontAlgn="base" hangingPunct="0">
      <a:spcBef>
        <a:spcPct val="30000"/>
      </a:spcBef>
      <a:spcAft>
        <a:spcPct val="0"/>
      </a:spcAft>
      <a:defRPr sz="1200" kern="1200">
        <a:solidFill>
          <a:schemeClr val="tx1"/>
        </a:solidFill>
        <a:latin typeface="+mn-lt"/>
        <a:ea typeface="+mn-ea"/>
        <a:cs typeface="+mn-cs"/>
      </a:defRPr>
    </a:lvl2pPr>
    <a:lvl3pPr marL="848037" algn="l" defTabSz="848037" rtl="0" eaLnBrk="0" fontAlgn="base" hangingPunct="0">
      <a:spcBef>
        <a:spcPct val="30000"/>
      </a:spcBef>
      <a:spcAft>
        <a:spcPct val="0"/>
      </a:spcAft>
      <a:defRPr sz="1200" kern="1200">
        <a:solidFill>
          <a:schemeClr val="tx1"/>
        </a:solidFill>
        <a:latin typeface="+mn-lt"/>
        <a:ea typeface="+mn-ea"/>
        <a:cs typeface="+mn-cs"/>
      </a:defRPr>
    </a:lvl3pPr>
    <a:lvl4pPr marL="1272519" algn="l" defTabSz="848037" rtl="0" eaLnBrk="0" fontAlgn="base" hangingPunct="0">
      <a:spcBef>
        <a:spcPct val="30000"/>
      </a:spcBef>
      <a:spcAft>
        <a:spcPct val="0"/>
      </a:spcAft>
      <a:defRPr sz="1200" kern="1200">
        <a:solidFill>
          <a:schemeClr val="tx1"/>
        </a:solidFill>
        <a:latin typeface="+mn-lt"/>
        <a:ea typeface="+mn-ea"/>
        <a:cs typeface="+mn-cs"/>
      </a:defRPr>
    </a:lvl4pPr>
    <a:lvl5pPr marL="1697002" algn="l" defTabSz="848037" rtl="0" eaLnBrk="0" fontAlgn="base" hangingPunct="0">
      <a:spcBef>
        <a:spcPct val="30000"/>
      </a:spcBef>
      <a:spcAft>
        <a:spcPct val="0"/>
      </a:spcAft>
      <a:defRPr sz="1200" kern="1200">
        <a:solidFill>
          <a:schemeClr val="tx1"/>
        </a:solidFill>
        <a:latin typeface="+mn-lt"/>
        <a:ea typeface="+mn-ea"/>
        <a:cs typeface="+mn-cs"/>
      </a:defRPr>
    </a:lvl5pPr>
    <a:lvl6pPr marL="2122399" algn="l" defTabSz="848960" rtl="0" eaLnBrk="1" latinLnBrk="0" hangingPunct="1">
      <a:defRPr sz="1200" kern="1200">
        <a:solidFill>
          <a:schemeClr val="tx1"/>
        </a:solidFill>
        <a:latin typeface="+mn-lt"/>
        <a:ea typeface="+mn-ea"/>
        <a:cs typeface="+mn-cs"/>
      </a:defRPr>
    </a:lvl6pPr>
    <a:lvl7pPr marL="2546878" algn="l" defTabSz="848960" rtl="0" eaLnBrk="1" latinLnBrk="0" hangingPunct="1">
      <a:defRPr sz="1200" kern="1200">
        <a:solidFill>
          <a:schemeClr val="tx1"/>
        </a:solidFill>
        <a:latin typeface="+mn-lt"/>
        <a:ea typeface="+mn-ea"/>
        <a:cs typeface="+mn-cs"/>
      </a:defRPr>
    </a:lvl7pPr>
    <a:lvl8pPr marL="2971358" algn="l" defTabSz="848960" rtl="0" eaLnBrk="1" latinLnBrk="0" hangingPunct="1">
      <a:defRPr sz="1200" kern="1200">
        <a:solidFill>
          <a:schemeClr val="tx1"/>
        </a:solidFill>
        <a:latin typeface="+mn-lt"/>
        <a:ea typeface="+mn-ea"/>
        <a:cs typeface="+mn-cs"/>
      </a:defRPr>
    </a:lvl8pPr>
    <a:lvl9pPr marL="3395838" algn="l" defTabSz="84896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a:t>
            </a:r>
          </a:p>
          <a:p>
            <a:endParaRPr lang="en-US" dirty="0" smtClean="0"/>
          </a:p>
          <a:p>
            <a:r>
              <a:rPr lang="en-US" dirty="0" smtClean="0"/>
              <a:t>We have a lot of OO code</a:t>
            </a:r>
            <a:r>
              <a:rPr lang="en-US" baseline="0" dirty="0" smtClean="0"/>
              <a:t> in Frostbite that’s not very cache friendly. Sometimes it’s OO for good reasons, sometimes it’s because we’re used to coding that way.</a:t>
            </a:r>
          </a:p>
          <a:p>
            <a:endParaRPr lang="en-US" baseline="0" dirty="0" smtClean="0"/>
          </a:p>
          <a:p>
            <a:r>
              <a:rPr lang="en-US" baseline="0" dirty="0" smtClean="0"/>
              <a:t>I’ll talk about how we can write more cache friendly code in the middle of OO systems and start moving towards data oriented designs</a:t>
            </a:r>
            <a:endParaRPr lang="en-US" dirty="0" smtClean="0"/>
          </a:p>
        </p:txBody>
      </p:sp>
      <p:sp>
        <p:nvSpPr>
          <p:cNvPr id="4" name="Slide Number Placeholder 3"/>
          <p:cNvSpPr>
            <a:spLocks noGrp="1"/>
          </p:cNvSpPr>
          <p:nvPr>
            <p:ph type="sldNum" sz="quarter" idx="10"/>
          </p:nvPr>
        </p:nvSpPr>
        <p:spPr/>
        <p:txBody>
          <a:bodyPr/>
          <a:lstStyle/>
          <a:p>
            <a:pPr>
              <a:defRPr/>
            </a:pPr>
            <a:fld id="{9C239996-2FEA-4CDB-8749-92820BBFF17E}" type="slidenum">
              <a:rPr lang="sv-SE" smtClean="0"/>
              <a:pPr>
                <a:defRPr/>
              </a:pPr>
              <a:t>1</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sv-SE" dirty="0" smtClean="0"/>
              <a:t>When we changed our pathfinding implementation</a:t>
            </a:r>
            <a:r>
              <a:rPr lang="sv-SE" baseline="0" dirty="0" smtClean="0"/>
              <a:t> ...</a:t>
            </a:r>
          </a:p>
          <a:p>
            <a:r>
              <a:rPr lang="sv-SE" dirty="0" smtClean="0"/>
              <a:t>I</a:t>
            </a:r>
            <a:r>
              <a:rPr lang="sv-SE" baseline="0" dirty="0" smtClean="0"/>
              <a:t> started by goiing</a:t>
            </a:r>
            <a:r>
              <a:rPr lang="sv-SE" dirty="0" smtClean="0"/>
              <a:t> through</a:t>
            </a:r>
            <a:r>
              <a:rPr lang="sv-SE" baseline="0" dirty="0" smtClean="0"/>
              <a:t> all AI code and looked at how we used pathfinding. I simplified some things, disabled some others (frontline cover search) and abstracted the remaining use cases into three things</a:t>
            </a:r>
          </a:p>
          <a:p>
            <a:endParaRPr lang="sv-SE" baseline="0" dirty="0" smtClean="0"/>
          </a:p>
          <a:p>
            <a:r>
              <a:rPr lang="sv-SE" dirty="0" smtClean="0"/>
              <a:t>First we have the pathfinder.</a:t>
            </a:r>
            <a:r>
              <a:rPr lang="sv-SE" baseline="0" dirty="0" smtClean="0"/>
              <a:t> It allows you to find paths, keeps track that they don’t get invalidated and they also build the corridors.</a:t>
            </a:r>
          </a:p>
          <a:p>
            <a:r>
              <a:rPr lang="sv-SE" dirty="0" smtClean="0"/>
              <a:t>Then there’s the random position generator. Each</a:t>
            </a:r>
            <a:r>
              <a:rPr lang="sv-SE" baseline="0" dirty="0" smtClean="0"/>
              <a:t> bot keeps a few randomized positions around that it know it can reach. </a:t>
            </a:r>
            <a:endParaRPr lang="sv-SE" dirty="0" smtClean="0"/>
          </a:p>
          <a:p>
            <a:r>
              <a:rPr lang="sv-SE" dirty="0" smtClean="0"/>
              <a:t> Finally we have the global manager. It loads &amp;unloads nav meshes</a:t>
            </a:r>
            <a:r>
              <a:rPr lang="sv-SE" baseline="0" dirty="0" smtClean="0"/>
              <a:t>. It creates&amp;removes obstacles, it’ll handle destruction, also updates the other thingies</a:t>
            </a:r>
            <a:endParaRPr lang="sv-SE" dirty="0" smtClean="0"/>
          </a:p>
          <a:p>
            <a:endParaRPr lang="sv-SE" dirty="0" smtClean="0"/>
          </a:p>
          <a:p>
            <a:pPr marL="0" marR="0" indent="0" algn="l" defTabSz="848037" rtl="0" eaLnBrk="0" fontAlgn="base" latinLnBrk="0" hangingPunct="0">
              <a:lnSpc>
                <a:spcPct val="100000"/>
              </a:lnSpc>
              <a:spcBef>
                <a:spcPct val="30000"/>
              </a:spcBef>
              <a:spcAft>
                <a:spcPct val="0"/>
              </a:spcAft>
              <a:buClrTx/>
              <a:buSzTx/>
              <a:buFontTx/>
              <a:buNone/>
              <a:tabLst/>
              <a:defRPr/>
            </a:pPr>
            <a:r>
              <a:rPr lang="sv-SE" baseline="0" dirty="0" smtClean="0"/>
              <a:t>Few synchronous raycasts in some AI behaviours that was a bit tricky to collect and batch process. They didn’t run very often, just not worth the worth the effort, let them be synchronous</a:t>
            </a:r>
          </a:p>
        </p:txBody>
      </p:sp>
      <p:sp>
        <p:nvSpPr>
          <p:cNvPr id="4" name="Slide Number Placeholder 3"/>
          <p:cNvSpPr>
            <a:spLocks noGrp="1"/>
          </p:cNvSpPr>
          <p:nvPr>
            <p:ph type="sldNum" sz="quarter" idx="10"/>
          </p:nvPr>
        </p:nvSpPr>
        <p:spPr/>
        <p:txBody>
          <a:bodyPr/>
          <a:lstStyle/>
          <a:p>
            <a:pPr>
              <a:defRPr/>
            </a:pPr>
            <a:fld id="{9C239996-2FEA-4CDB-8749-92820BBFF17E}" type="slidenum">
              <a:rPr lang="sv-SE" smtClean="0"/>
              <a:pPr>
                <a:defRPr/>
              </a:pPr>
              <a:t>10</a:t>
            </a:fld>
            <a:endParaRPr lang="sv-SE"/>
          </a:p>
        </p:txBody>
      </p:sp>
    </p:spTree>
    <p:extLst>
      <p:ext uri="{BB962C8B-B14F-4D97-AF65-F5344CB8AC3E}">
        <p14:creationId xmlns:p14="http://schemas.microsoft.com/office/powerpoint/2010/main" xmlns="" val="119653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aseline="0" dirty="0" smtClean="0"/>
              <a:t>The patfindiner gives you a path from start to end and you can optionally build a corridor around it. </a:t>
            </a:r>
          </a:p>
          <a:p>
            <a:r>
              <a:rPr lang="sv-SE" baseline="0" dirty="0" smtClean="0"/>
              <a:t>  It returns a handle which we will look at soon</a:t>
            </a:r>
          </a:p>
          <a:p>
            <a:r>
              <a:rPr lang="sv-SE" baseline="0" dirty="0" smtClean="0"/>
              <a:t>Then there is a more efficient versions which continues to search from the end of a previous path. </a:t>
            </a:r>
          </a:p>
          <a:p>
            <a:r>
              <a:rPr lang="sv-SE" baseline="0" dirty="0" smtClean="0"/>
              <a:t>When you’ve reached your destination you release your path and the pathfinder will stop checking if the path has been invalidated. </a:t>
            </a:r>
          </a:p>
          <a:p>
            <a:r>
              <a:rPr lang="sv-SE" baseline="0" dirty="0" smtClean="0"/>
              <a:t>Finally I’ve exposed these synchronous ray cast that some behaviours needed here. </a:t>
            </a:r>
          </a:p>
          <a:p>
            <a:endParaRPr lang="sv-SE" dirty="0" smtClean="0"/>
          </a:p>
          <a:p>
            <a:endParaRPr lang="sv-SE" dirty="0"/>
          </a:p>
        </p:txBody>
      </p:sp>
      <p:sp>
        <p:nvSpPr>
          <p:cNvPr id="4" name="Slide Number Placeholder 3"/>
          <p:cNvSpPr>
            <a:spLocks noGrp="1"/>
          </p:cNvSpPr>
          <p:nvPr>
            <p:ph type="sldNum" sz="quarter" idx="10"/>
          </p:nvPr>
        </p:nvSpPr>
        <p:spPr/>
        <p:txBody>
          <a:bodyPr/>
          <a:lstStyle/>
          <a:p>
            <a:pPr>
              <a:defRPr/>
            </a:pPr>
            <a:fld id="{9C239996-2FEA-4CDB-8749-92820BBFF17E}" type="slidenum">
              <a:rPr lang="sv-SE" smtClean="0"/>
              <a:pPr>
                <a:defRPr/>
              </a:pPr>
              <a:t>11</a:t>
            </a:fld>
            <a:endParaRPr lang="sv-SE"/>
          </a:p>
        </p:txBody>
      </p:sp>
    </p:spTree>
    <p:extLst>
      <p:ext uri="{BB962C8B-B14F-4D97-AF65-F5344CB8AC3E}">
        <p14:creationId xmlns:p14="http://schemas.microsoft.com/office/powerpoint/2010/main" xmlns="" val="536132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The path handle is just a struct.</a:t>
            </a:r>
            <a:r>
              <a:rPr lang="sv-SE" baseline="0" dirty="0" smtClean="0"/>
              <a:t> It consists of a bunch of waypoints, the radii of the corridor and a state. </a:t>
            </a:r>
          </a:p>
          <a:p>
            <a:r>
              <a:rPr lang="sv-SE" baseline="0" dirty="0" smtClean="0"/>
              <a:t>Pretty typical pattern. You have a fixed set of handles that you reuse, so you don’t need to do any memory allocations. Ask for a handle, communicate by both parties polling and writing to the handle.</a:t>
            </a:r>
          </a:p>
          <a:p>
            <a:endParaRPr lang="sv-SE" baseline="0" dirty="0" smtClean="0"/>
          </a:p>
          <a:p>
            <a:r>
              <a:rPr lang="sv-SE" dirty="0" smtClean="0"/>
              <a:t>But in this case we have an OO-style listener?</a:t>
            </a:r>
            <a:r>
              <a:rPr lang="sv-SE" baseline="0" dirty="0" smtClean="0"/>
              <a:t> Why don’t I poll state variable for updates?</a:t>
            </a:r>
          </a:p>
          <a:p>
            <a:r>
              <a:rPr lang="sv-SE" dirty="0" smtClean="0"/>
              <a:t>Well, I want to minimize latency and make sure that the animation</a:t>
            </a:r>
            <a:r>
              <a:rPr lang="sv-SE" baseline="0" dirty="0" smtClean="0"/>
              <a:t> system gets the result as soon as possible. But it’s not too bad, I collect and call all onStateChanged calls at the same time = good cache coherency</a:t>
            </a:r>
          </a:p>
          <a:p>
            <a:endParaRPr lang="sv-SE" baseline="0" dirty="0" smtClean="0"/>
          </a:p>
        </p:txBody>
      </p:sp>
      <p:sp>
        <p:nvSpPr>
          <p:cNvPr id="4" name="Slide Number Placeholder 3"/>
          <p:cNvSpPr>
            <a:spLocks noGrp="1"/>
          </p:cNvSpPr>
          <p:nvPr>
            <p:ph type="sldNum" sz="quarter" idx="10"/>
          </p:nvPr>
        </p:nvSpPr>
        <p:spPr/>
        <p:txBody>
          <a:bodyPr/>
          <a:lstStyle/>
          <a:p>
            <a:pPr>
              <a:defRPr/>
            </a:pPr>
            <a:fld id="{9C239996-2FEA-4CDB-8749-92820BBFF17E}" type="slidenum">
              <a:rPr lang="sv-SE" smtClean="0"/>
              <a:pPr>
                <a:defRPr/>
              </a:pPr>
              <a:t>12</a:t>
            </a:fld>
            <a:endParaRPr lang="sv-SE"/>
          </a:p>
        </p:txBody>
      </p:sp>
    </p:spTree>
    <p:extLst>
      <p:ext uri="{BB962C8B-B14F-4D97-AF65-F5344CB8AC3E}">
        <p14:creationId xmlns:p14="http://schemas.microsoft.com/office/powerpoint/2010/main" xmlns="" val="3247477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Fixed_vectors</a:t>
            </a:r>
            <a:r>
              <a:rPr lang="sv-SE" baseline="0" dirty="0" smtClean="0"/>
              <a:t> here are growable. If there’s less than 16 waypoints, which it is in 98% of the cases, they will use the memory allocated inside the path handle. If 16 not enough, this space is wasted because they need to allocate a contigous chunk of memory elsewhere. If it overshoots, allocate memory inside the pathfindingArena(). This is good because we won’t fragment other systems. We can more easily track memory usage and fragmentation one system at a time. </a:t>
            </a:r>
          </a:p>
          <a:p>
            <a:endParaRPr lang="sv-SE" baseline="0" dirty="0" smtClean="0"/>
          </a:p>
          <a:p>
            <a:r>
              <a:rPr lang="sv-SE" dirty="0" smtClean="0"/>
              <a:t>These allocations have nasty life</a:t>
            </a:r>
            <a:r>
              <a:rPr lang="sv-SE" baseline="0" dirty="0" smtClean="0"/>
              <a:t> time 2-10 seconds -&gt; causes a lot of fragmentation</a:t>
            </a:r>
            <a:endParaRPr lang="sv-SE" dirty="0"/>
          </a:p>
        </p:txBody>
      </p:sp>
      <p:sp>
        <p:nvSpPr>
          <p:cNvPr id="4" name="Slide Number Placeholder 3"/>
          <p:cNvSpPr>
            <a:spLocks noGrp="1"/>
          </p:cNvSpPr>
          <p:nvPr>
            <p:ph type="sldNum" sz="quarter" idx="10"/>
          </p:nvPr>
        </p:nvSpPr>
        <p:spPr/>
        <p:txBody>
          <a:bodyPr/>
          <a:lstStyle/>
          <a:p>
            <a:pPr>
              <a:defRPr/>
            </a:pPr>
            <a:fld id="{9C239996-2FEA-4CDB-8749-92820BBFF17E}" type="slidenum">
              <a:rPr lang="sv-SE" smtClean="0"/>
              <a:pPr>
                <a:defRPr/>
              </a:pPr>
              <a:t>13</a:t>
            </a:fld>
            <a:endParaRPr lang="sv-SE"/>
          </a:p>
        </p:txBody>
      </p:sp>
    </p:spTree>
    <p:extLst>
      <p:ext uri="{BB962C8B-B14F-4D97-AF65-F5344CB8AC3E}">
        <p14:creationId xmlns:p14="http://schemas.microsoft.com/office/powerpoint/2010/main" xmlns="" val="3247477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sv-SE" dirty="0" smtClean="0"/>
              <a:t>Let’s look at</a:t>
            </a:r>
            <a:r>
              <a:rPr lang="sv-SE" baseline="0" dirty="0" smtClean="0"/>
              <a:t> the pathfinder implementation.</a:t>
            </a:r>
          </a:p>
          <a:p>
            <a:endParaRPr lang="sv-SE" baseline="0" dirty="0" smtClean="0"/>
          </a:p>
          <a:p>
            <a:r>
              <a:rPr lang="sv-SE" baseline="0" dirty="0" smtClean="0"/>
              <a:t>The updatePaths function polls all navpower paths, creates the corridor for them and then copies the result to the PathHandles. </a:t>
            </a:r>
          </a:p>
          <a:p>
            <a:r>
              <a:rPr lang="sv-SE" baseline="0" dirty="0" smtClean="0"/>
              <a:t>notifyPathListeners simply notifies all path listeners whose path handles have changed state.</a:t>
            </a:r>
          </a:p>
          <a:p>
            <a:endParaRPr lang="sv-SE" baseline="0" dirty="0" smtClean="0"/>
          </a:p>
          <a:p>
            <a:r>
              <a:rPr lang="sv-SE" baseline="0" dirty="0" smtClean="0"/>
              <a:t>It keeps an array of all the NavPower paths it needs.</a:t>
            </a:r>
          </a:p>
          <a:p>
            <a:r>
              <a:rPr lang="sv-SE" baseline="0" dirty="0" smtClean="0"/>
              <a:t>It a number of PathHandles and pointers to path handle listeners too.</a:t>
            </a:r>
          </a:p>
          <a:p>
            <a:r>
              <a:rPr lang="sv-SE" baseline="0" dirty="0" smtClean="0"/>
              <a:t>You use the same index into all of these containers, i.e. The NavPower path number 4 is associated with PathHandle 4 and PathHandle listener nr 4.</a:t>
            </a:r>
          </a:p>
          <a:p>
            <a:r>
              <a:rPr lang="sv-SE" baseline="0" dirty="0" smtClean="0"/>
              <a:t>There is a bitmask which says which of these indices in currently use.</a:t>
            </a:r>
          </a:p>
          <a:p>
            <a:r>
              <a:rPr lang="sv-SE" baseline="0" dirty="0" smtClean="0"/>
              <a:t>There are also some _non-growable_ fixed_vectors that contain all the paths that has been update this frame.</a:t>
            </a:r>
          </a:p>
          <a:p>
            <a:endParaRPr lang="sv-SE" baseline="0" dirty="0" smtClean="0"/>
          </a:p>
          <a:p>
            <a:r>
              <a:rPr lang="sv-SE" baseline="0" dirty="0" smtClean="0"/>
              <a:t>All of these containers store their contents inside NavPowerPathfinder. Their storage is pre-allocated, sizes are fixed. You overshoot, you crash. The Full control over memory usage, no allocations, no fragmentation and very good data locality.</a:t>
            </a:r>
          </a:p>
          <a:p>
            <a:endParaRPr lang="sv-SE" baseline="0" dirty="0" smtClean="0"/>
          </a:p>
          <a:p>
            <a:r>
              <a:rPr lang="sv-SE" baseline="0" dirty="0" smtClean="0"/>
              <a:t>But you should be careful so you don’t consume too much memory. It’s good practice to do a rough estimate on how big these containers are. Sizeof(NavPowerPathfinder) ~ 25kb</a:t>
            </a:r>
          </a:p>
        </p:txBody>
      </p:sp>
      <p:sp>
        <p:nvSpPr>
          <p:cNvPr id="4" name="Slide Number Placeholder 3"/>
          <p:cNvSpPr>
            <a:spLocks noGrp="1"/>
          </p:cNvSpPr>
          <p:nvPr>
            <p:ph type="sldNum" sz="quarter" idx="10"/>
          </p:nvPr>
        </p:nvSpPr>
        <p:spPr/>
        <p:txBody>
          <a:bodyPr/>
          <a:lstStyle/>
          <a:p>
            <a:pPr>
              <a:defRPr/>
            </a:pPr>
            <a:fld id="{9C239996-2FEA-4CDB-8749-92820BBFF17E}" type="slidenum">
              <a:rPr lang="sv-SE" smtClean="0"/>
              <a:pPr>
                <a:defRPr/>
              </a:pPr>
              <a:t>14</a:t>
            </a:fld>
            <a:endParaRPr lang="sv-SE"/>
          </a:p>
        </p:txBody>
      </p:sp>
    </p:spTree>
    <p:extLst>
      <p:ext uri="{BB962C8B-B14F-4D97-AF65-F5344CB8AC3E}">
        <p14:creationId xmlns:p14="http://schemas.microsoft.com/office/powerpoint/2010/main" xmlns="" val="536132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sv-SE" dirty="0" smtClean="0"/>
              <a:t>Let’s go</a:t>
            </a:r>
            <a:r>
              <a:rPr lang="sv-SE" baseline="0" dirty="0" smtClean="0"/>
              <a:t> a bit deeper and look at the corridor. It does four things:</a:t>
            </a:r>
          </a:p>
          <a:p>
            <a:r>
              <a:rPr lang="sv-SE" sz="1200" dirty="0" smtClean="0">
                <a:solidFill>
                  <a:schemeClr val="tx1"/>
                </a:solidFill>
                <a:latin typeface="+mn-lt"/>
                <a:cs typeface="+mn-cs"/>
              </a:rPr>
              <a:t>It copies all new navpower paths to an intermediate representation</a:t>
            </a:r>
            <a:r>
              <a:rPr lang="sv-SE" sz="1200" baseline="0" dirty="0" smtClean="0">
                <a:solidFill>
                  <a:schemeClr val="tx1"/>
                </a:solidFill>
                <a:latin typeface="+mn-lt"/>
                <a:cs typeface="+mn-cs"/>
              </a:rPr>
              <a:t> suited for corridor calculations.</a:t>
            </a:r>
          </a:p>
          <a:p>
            <a:r>
              <a:rPr lang="sv-SE" sz="1200" baseline="0" dirty="0" smtClean="0">
                <a:solidFill>
                  <a:schemeClr val="tx1"/>
                </a:solidFill>
                <a:latin typeface="+mn-lt"/>
                <a:cs typeface="+mn-cs"/>
              </a:rPr>
              <a:t>For each path we then it drops all of those extra points that NavPower generated each time we crossed a nav mesh polygon</a:t>
            </a:r>
          </a:p>
          <a:p>
            <a:r>
              <a:rPr lang="sv-SE" sz="1200" baseline="0" dirty="0" smtClean="0">
                <a:solidFill>
                  <a:schemeClr val="tx1"/>
                </a:solidFill>
                <a:latin typeface="+mn-lt"/>
                <a:cs typeface="+mn-cs"/>
              </a:rPr>
              <a:t>Next, we create the actual corridor for the paths that supplied the optional corridor radius</a:t>
            </a:r>
          </a:p>
          <a:p>
            <a:r>
              <a:rPr lang="sv-SE" sz="1200" baseline="0" dirty="0" smtClean="0">
                <a:solidFill>
                  <a:schemeClr val="tx1"/>
                </a:solidFill>
                <a:latin typeface="+mn-lt"/>
                <a:cs typeface="+mn-cs"/>
              </a:rPr>
              <a:t>Finally we copy the results to the PathHandles</a:t>
            </a:r>
          </a:p>
          <a:p>
            <a:endParaRPr lang="sv-SE" sz="1200" dirty="0" smtClean="0">
              <a:solidFill>
                <a:schemeClr val="tx1"/>
              </a:solidFill>
              <a:latin typeface="+mn-lt"/>
              <a:cs typeface="+mn-cs"/>
            </a:endParaRPr>
          </a:p>
          <a:p>
            <a:r>
              <a:rPr lang="sv-SE" baseline="0" dirty="0" smtClean="0"/>
              <a:t>Now, ordinary Heap allocations are pretty expensive. They have to be threadsafe _and_ they have to find a good slot in the perhaps fragmented memory you have left. In this case we just want some temporary memory, use it a short while, and then throw it away.</a:t>
            </a:r>
          </a:p>
          <a:p>
            <a:r>
              <a:rPr lang="sv-SE" baseline="0" dirty="0" smtClean="0"/>
              <a:t>And that’s exactly what the scratch pad is for. The scratch pad is a chunk of memory we’ve set aside for short lived allocations. It uses a simple &amp; cheap linear allocator. It allocates a fairly large block, I think it’s 128kb, when you create a ScratchPadArena. Whenever you allocate something it just increments a pointer. And when it goes out of scope, it’s destructed will return the entire block in one call. It never tries to reclaim the memory you release, so if you new and immediately delete a pointer that memory wont be released until you destroy the scratchpadarena.</a:t>
            </a:r>
          </a:p>
          <a:p>
            <a:endParaRPr lang="sv-SE" baseline="0" dirty="0" smtClean="0"/>
          </a:p>
          <a:p>
            <a:r>
              <a:rPr lang="sv-SE" baseline="0" dirty="0" smtClean="0"/>
              <a:t>A typical use case is to create a ScratchPadArena on the stack and pass it to a container constructor. </a:t>
            </a:r>
          </a:p>
          <a:p>
            <a:r>
              <a:rPr lang="sv-SE" baseline="0" dirty="0" smtClean="0"/>
              <a:t>This container will then use this allocator you gave it when you call push_back/insert/resize or other operations that needs to allocate memory.</a:t>
            </a:r>
          </a:p>
          <a:p>
            <a:endParaRPr lang="sv-SE" baseline="0" dirty="0" smtClean="0"/>
          </a:p>
          <a:p>
            <a:r>
              <a:rPr lang="sv-SE" baseline="0" dirty="0" smtClean="0"/>
              <a:t>Step number one will create several corridors on the scratch pad. Let’s look at the code for step 2,3 and 4</a:t>
            </a:r>
          </a:p>
        </p:txBody>
      </p:sp>
      <p:sp>
        <p:nvSpPr>
          <p:cNvPr id="4" name="Slide Number Placeholder 3"/>
          <p:cNvSpPr>
            <a:spLocks noGrp="1"/>
          </p:cNvSpPr>
          <p:nvPr>
            <p:ph type="sldNum" sz="quarter" idx="10"/>
          </p:nvPr>
        </p:nvSpPr>
        <p:spPr/>
        <p:txBody>
          <a:bodyPr/>
          <a:lstStyle/>
          <a:p>
            <a:pPr>
              <a:defRPr/>
            </a:pPr>
            <a:fld id="{9C239996-2FEA-4CDB-8749-92820BBFF17E}" type="slidenum">
              <a:rPr lang="sv-SE" smtClean="0"/>
              <a:pPr>
                <a:defRPr/>
              </a:pPr>
              <a:t>15</a:t>
            </a:fld>
            <a:endParaRPr lang="sv-SE"/>
          </a:p>
        </p:txBody>
      </p:sp>
    </p:spTree>
    <p:extLst>
      <p:ext uri="{BB962C8B-B14F-4D97-AF65-F5344CB8AC3E}">
        <p14:creationId xmlns:p14="http://schemas.microsoft.com/office/powerpoint/2010/main" xmlns="" val="536132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sv-SE" dirty="0" smtClean="0"/>
              <a:t>We have two vectors,</a:t>
            </a:r>
            <a:r>
              <a:rPr lang="sv-SE" baseline="0" dirty="0" smtClean="0"/>
              <a:t> one contain all of the paths in this intermediate corridor representation. The other contain pointers to all of corridors that need adjustment.</a:t>
            </a:r>
          </a:p>
          <a:p>
            <a:pPr marL="0" marR="0" indent="0" algn="l" defTabSz="848037" rtl="0" eaLnBrk="0" fontAlgn="base" latinLnBrk="0" hangingPunct="0">
              <a:lnSpc>
                <a:spcPct val="100000"/>
              </a:lnSpc>
              <a:spcBef>
                <a:spcPct val="30000"/>
              </a:spcBef>
              <a:spcAft>
                <a:spcPct val="0"/>
              </a:spcAft>
              <a:buClrTx/>
              <a:buSzTx/>
              <a:buFontTx/>
              <a:buNone/>
              <a:tabLst/>
              <a:defRPr/>
            </a:pPr>
            <a:r>
              <a:rPr lang="sv-SE" dirty="0" smtClean="0"/>
              <a:t>Then we just loop over all</a:t>
            </a:r>
            <a:r>
              <a:rPr lang="sv-SE" baseline="0" dirty="0" smtClean="0"/>
              <a:t> of the</a:t>
            </a:r>
            <a:r>
              <a:rPr lang="sv-SE" dirty="0" smtClean="0"/>
              <a:t> corridors and do one operation</a:t>
            </a:r>
            <a:r>
              <a:rPr lang="sv-SE" baseline="0" dirty="0" smtClean="0"/>
              <a:t> at a time.</a:t>
            </a:r>
            <a:endParaRPr lang="sv-SE" dirty="0" smtClean="0"/>
          </a:p>
          <a:p>
            <a:endParaRPr lang="sv-SE" baseline="0" dirty="0" smtClean="0"/>
          </a:p>
          <a:p>
            <a:r>
              <a:rPr lang="sv-SE" baseline="0" dirty="0" smtClean="0"/>
              <a:t>One of these corridors might look like this. We have a start point and an end point and a bunch of intermediate points with the corridor radius set originally.</a:t>
            </a:r>
          </a:p>
          <a:p>
            <a:endParaRPr lang="sv-SE" dirty="0" smtClean="0"/>
          </a:p>
          <a:p>
            <a:r>
              <a:rPr lang="sv-SE" baseline="0" dirty="0" smtClean="0"/>
              <a:t>First we drop all intermediate points for all corridors..</a:t>
            </a:r>
          </a:p>
          <a:p>
            <a:endParaRPr lang="sv-SE" baseline="0" dirty="0" smtClean="0"/>
          </a:p>
          <a:p>
            <a:r>
              <a:rPr lang="sv-SE" baseline="0" dirty="0" smtClean="0"/>
              <a:t>Shrink. Haven’t actually implemented yet</a:t>
            </a:r>
          </a:p>
          <a:p>
            <a:endParaRPr lang="sv-SE" baseline="0" dirty="0" smtClean="0"/>
          </a:p>
          <a:p>
            <a:r>
              <a:rPr lang="sv-SE" baseline="0" dirty="0" smtClean="0"/>
              <a:t>The good thing about doing it this way is that we do all circle test at the same time, then we do all corner displacements and so on.</a:t>
            </a:r>
          </a:p>
          <a:p>
            <a:r>
              <a:rPr lang="sv-SE" baseline="0" dirty="0" smtClean="0"/>
              <a:t>Writing the code this way is not a whole lot more complicated, you just add some extra for loops</a:t>
            </a:r>
          </a:p>
          <a:p>
            <a:endParaRPr lang="sv-SE" baseline="0" dirty="0" smtClean="0"/>
          </a:p>
          <a:p>
            <a:endParaRPr lang="sv-SE" dirty="0" smtClean="0"/>
          </a:p>
        </p:txBody>
      </p:sp>
      <p:sp>
        <p:nvSpPr>
          <p:cNvPr id="4" name="Slide Number Placeholder 3"/>
          <p:cNvSpPr>
            <a:spLocks noGrp="1"/>
          </p:cNvSpPr>
          <p:nvPr>
            <p:ph type="sldNum" sz="quarter" idx="10"/>
          </p:nvPr>
        </p:nvSpPr>
        <p:spPr/>
        <p:txBody>
          <a:bodyPr/>
          <a:lstStyle/>
          <a:p>
            <a:pPr>
              <a:defRPr/>
            </a:pPr>
            <a:fld id="{9C239996-2FEA-4CDB-8749-92820BBFF17E}" type="slidenum">
              <a:rPr lang="sv-SE" smtClean="0"/>
              <a:pPr>
                <a:defRPr/>
              </a:pPr>
              <a:t>16</a:t>
            </a:fld>
            <a:endParaRPr lang="sv-SE"/>
          </a:p>
        </p:txBody>
      </p:sp>
    </p:spTree>
    <p:extLst>
      <p:ext uri="{BB962C8B-B14F-4D97-AF65-F5344CB8AC3E}">
        <p14:creationId xmlns:p14="http://schemas.microsoft.com/office/powerpoint/2010/main" xmlns="" val="536132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aseline="0" dirty="0" smtClean="0"/>
              <a:t>Let’s zoom out and what the manager does each update</a:t>
            </a:r>
            <a:endParaRPr lang="sv-SE" dirty="0" smtClean="0"/>
          </a:p>
          <a:p>
            <a:endParaRPr lang="sv-SE" dirty="0" smtClean="0"/>
          </a:p>
          <a:p>
            <a:r>
              <a:rPr lang="sv-SE" dirty="0" smtClean="0"/>
              <a:t>Adds and removes all obstacles</a:t>
            </a:r>
          </a:p>
          <a:p>
            <a:r>
              <a:rPr lang="sv-SE" dirty="0" smtClean="0"/>
              <a:t>This call d</a:t>
            </a:r>
            <a:r>
              <a:rPr lang="sv-SE" baseline="0" dirty="0" smtClean="0"/>
              <a:t>oes we pathfinding&amp;string-puling</a:t>
            </a:r>
          </a:p>
          <a:p>
            <a:r>
              <a:rPr lang="sv-SE" baseline="0" dirty="0" smtClean="0"/>
              <a:t>Then we poll the pathfinding handles and do the corridor adjustments</a:t>
            </a:r>
          </a:p>
          <a:p>
            <a:r>
              <a:rPr lang="sv-SE" baseline="0" dirty="0" smtClean="0"/>
              <a:t>  We have several pathfinders, on for the infantry nav mesh, one for a tank nav mesh</a:t>
            </a:r>
          </a:p>
          <a:p>
            <a:r>
              <a:rPr lang="sv-SE" baseline="0" dirty="0" smtClean="0"/>
              <a:t>Then we update all path listeners</a:t>
            </a:r>
          </a:p>
          <a:p>
            <a:r>
              <a:rPr lang="sv-SE" baseline="0" dirty="0" smtClean="0"/>
              <a:t>Then we generate random positions. So they will be available</a:t>
            </a:r>
            <a:endParaRPr lang="sv-SE" dirty="0" smtClean="0"/>
          </a:p>
        </p:txBody>
      </p:sp>
      <p:sp>
        <p:nvSpPr>
          <p:cNvPr id="4" name="Slide Number Placeholder 3"/>
          <p:cNvSpPr>
            <a:spLocks noGrp="1"/>
          </p:cNvSpPr>
          <p:nvPr>
            <p:ph type="sldNum" sz="quarter" idx="10"/>
          </p:nvPr>
        </p:nvSpPr>
        <p:spPr/>
        <p:txBody>
          <a:bodyPr/>
          <a:lstStyle/>
          <a:p>
            <a:pPr>
              <a:defRPr/>
            </a:pPr>
            <a:fld id="{9C239996-2FEA-4CDB-8749-92820BBFF17E}" type="slidenum">
              <a:rPr lang="sv-SE" smtClean="0"/>
              <a:pPr>
                <a:defRPr/>
              </a:pPr>
              <a:t>17</a:t>
            </a:fld>
            <a:endParaRPr lang="sv-SE"/>
          </a:p>
        </p:txBody>
      </p:sp>
    </p:spTree>
    <p:extLst>
      <p:ext uri="{BB962C8B-B14F-4D97-AF65-F5344CB8AC3E}">
        <p14:creationId xmlns:p14="http://schemas.microsoft.com/office/powerpoint/2010/main" xmlns="" val="3247477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sv-SE" baseline="0" dirty="0" smtClean="0"/>
              <a:t>The biggest performance benefit of doing calculation this way is on heavy frames. It’ll be much cache friendlier to handle a frame where you spawn 10 vehicles and they all create an obstacle each.</a:t>
            </a:r>
          </a:p>
          <a:p>
            <a:r>
              <a:rPr lang="sv-SE" baseline="0" dirty="0" smtClean="0"/>
              <a:t>You keep running the same code over and over and it’s hot. If you instead would add an obstacle immediately when you spawn a vehicle, you would go deep into NavPower, run into lots of cache misses and once you return back to spawn you might have evicted most spawn related code and data because you touched so much code and data inside NavPower.</a:t>
            </a:r>
          </a:p>
          <a:p>
            <a:endParaRPr lang="sv-SE" baseline="0" dirty="0" smtClean="0"/>
          </a:p>
          <a:p>
            <a:r>
              <a:rPr lang="sv-SE" baseline="0" dirty="0" smtClean="0"/>
              <a:t>Even if you just have say two path requests, one destruction event and some random positions to generate. Well then you will keep generic NavPower system code hot if you execute them together. And more importantly, you won’t make AI decision making code&amp;data cold by taking deep dives into a call stack.</a:t>
            </a:r>
          </a:p>
          <a:p>
            <a:endParaRPr lang="sv-SE" baseline="0" dirty="0" smtClean="0"/>
          </a:p>
          <a:p>
            <a:r>
              <a:rPr lang="sv-SE" baseline="0" dirty="0" smtClean="0"/>
              <a:t>Easier to jobify/timesilce</a:t>
            </a:r>
          </a:p>
          <a:p>
            <a:endParaRPr lang="sv-SE" baseline="0" dirty="0" smtClean="0"/>
          </a:p>
          <a:p>
            <a:endParaRPr lang="sv-SE" baseline="0" dirty="0" smtClean="0"/>
          </a:p>
          <a:p>
            <a:r>
              <a:rPr lang="sv-SE" baseline="0" dirty="0" smtClean="0"/>
              <a:t>Not a lot of extra work to write code this way, sometimes it’s even simpler and takes less code. I.e. AI decision making is easy to understand if we can see all its inputs and all its outputs.</a:t>
            </a:r>
            <a:endParaRPr lang="sv-SE" dirty="0" smtClean="0"/>
          </a:p>
          <a:p>
            <a:endParaRPr lang="sv-SE" dirty="0"/>
          </a:p>
        </p:txBody>
      </p:sp>
      <p:sp>
        <p:nvSpPr>
          <p:cNvPr id="4" name="Slide Number Placeholder 3"/>
          <p:cNvSpPr>
            <a:spLocks noGrp="1"/>
          </p:cNvSpPr>
          <p:nvPr>
            <p:ph type="sldNum" sz="quarter" idx="10"/>
          </p:nvPr>
        </p:nvSpPr>
        <p:spPr/>
        <p:txBody>
          <a:bodyPr/>
          <a:lstStyle/>
          <a:p>
            <a:pPr>
              <a:defRPr/>
            </a:pPr>
            <a:fld id="{9C239996-2FEA-4CDB-8749-92820BBFF17E}" type="slidenum">
              <a:rPr lang="sv-SE" smtClean="0"/>
              <a:pPr>
                <a:defRPr/>
              </a:pPr>
              <a:t>18</a:t>
            </a:fld>
            <a:endParaRPr lang="sv-SE"/>
          </a:p>
        </p:txBody>
      </p:sp>
    </p:spTree>
    <p:extLst>
      <p:ext uri="{BB962C8B-B14F-4D97-AF65-F5344CB8AC3E}">
        <p14:creationId xmlns:p14="http://schemas.microsoft.com/office/powerpoint/2010/main" xmlns="" val="3609574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aseline="0" dirty="0" smtClean="0"/>
              <a:t>All pathfinding abstraction are asynchronous, but in different ways</a:t>
            </a:r>
          </a:p>
          <a:p>
            <a:endParaRPr lang="sv-SE" baseline="0" dirty="0" smtClean="0"/>
          </a:p>
          <a:p>
            <a:r>
              <a:rPr lang="sv-SE" baseline="0" dirty="0" smtClean="0"/>
              <a:t>Most of what the manager does is pretty natural to do once per frame. One thing it does it collect destruction messages and then batch process</a:t>
            </a:r>
          </a:p>
          <a:p>
            <a:r>
              <a:rPr lang="sv-SE" baseline="0" dirty="0" smtClean="0"/>
              <a:t>Random position generator runs about </a:t>
            </a:r>
          </a:p>
          <a:p>
            <a:r>
              <a:rPr lang="sv-SE" baseline="0" dirty="0" smtClean="0"/>
              <a:t>We’ve looked at how the pathfinder is implemented but we haven’t talked about how it’s used.</a:t>
            </a:r>
          </a:p>
          <a:p>
            <a:r>
              <a:rPr lang="sv-SE" baseline="0" dirty="0" smtClean="0"/>
              <a:t>AI Decision making decides it want to go somewhere, goes into its movement behaviour and happily assumes it moves. And in 99% of the cases it will work, cause either scripted waypoints or randomly selected positions we can reach. In the cases it doesn’t, well the AI will think he’s moving for a frame or two but that’snot really a problem.</a:t>
            </a:r>
          </a:p>
          <a:p>
            <a:endParaRPr lang="sv-SE" baseline="0" dirty="0" smtClean="0"/>
          </a:p>
        </p:txBody>
      </p:sp>
      <p:sp>
        <p:nvSpPr>
          <p:cNvPr id="4" name="Slide Number Placeholder 3"/>
          <p:cNvSpPr>
            <a:spLocks noGrp="1"/>
          </p:cNvSpPr>
          <p:nvPr>
            <p:ph type="sldNum" sz="quarter" idx="10"/>
          </p:nvPr>
        </p:nvSpPr>
        <p:spPr/>
        <p:txBody>
          <a:bodyPr/>
          <a:lstStyle/>
          <a:p>
            <a:pPr>
              <a:defRPr/>
            </a:pPr>
            <a:fld id="{9C239996-2FEA-4CDB-8749-92820BBFF17E}" type="slidenum">
              <a:rPr lang="sv-SE" smtClean="0"/>
              <a:pPr>
                <a:defRPr/>
              </a:pPr>
              <a:t>19</a:t>
            </a:fld>
            <a:endParaRPr lang="sv-SE"/>
          </a:p>
        </p:txBody>
      </p:sp>
    </p:spTree>
    <p:extLst>
      <p:ext uri="{BB962C8B-B14F-4D97-AF65-F5344CB8AC3E}">
        <p14:creationId xmlns:p14="http://schemas.microsoft.com/office/powerpoint/2010/main" xmlns="" val="806409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kern="1200" dirty="0" smtClean="0">
                <a:solidFill>
                  <a:schemeClr val="tx1"/>
                </a:solidFill>
                <a:effectLst/>
                <a:latin typeface="+mn-lt"/>
                <a:ea typeface="+mn-ea"/>
                <a:cs typeface="+mn-cs"/>
              </a:rPr>
              <a:t>We’ll spend most of our</a:t>
            </a:r>
            <a:r>
              <a:rPr lang="sv-SE" sz="1200" kern="1200" baseline="0" dirty="0" smtClean="0">
                <a:solidFill>
                  <a:schemeClr val="tx1"/>
                </a:solidFill>
                <a:effectLst/>
                <a:latin typeface="+mn-lt"/>
                <a:ea typeface="+mn-ea"/>
                <a:cs typeface="+mn-cs"/>
              </a:rPr>
              <a:t> time on</a:t>
            </a:r>
            <a:r>
              <a:rPr lang="sv-SE" sz="1200" kern="1200" dirty="0" smtClean="0">
                <a:solidFill>
                  <a:schemeClr val="tx1"/>
                </a:solidFill>
                <a:effectLst/>
                <a:latin typeface="+mn-lt"/>
                <a:ea typeface="+mn-ea"/>
                <a:cs typeface="+mn-cs"/>
              </a:rPr>
              <a:t> concrete examples from the pathfinding code.</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I’ll start </a:t>
            </a:r>
            <a:r>
              <a:rPr lang="sv-SE" sz="1200" kern="1200" baseline="0" dirty="0" smtClean="0">
                <a:solidFill>
                  <a:schemeClr val="tx1"/>
                </a:solidFill>
                <a:effectLst/>
                <a:latin typeface="+mn-lt"/>
                <a:ea typeface="+mn-ea"/>
                <a:cs typeface="+mn-cs"/>
              </a:rPr>
              <a:t>b</a:t>
            </a:r>
            <a:r>
              <a:rPr lang="sv-SE" sz="1200" kern="1200" dirty="0" smtClean="0">
                <a:solidFill>
                  <a:schemeClr val="tx1"/>
                </a:solidFill>
                <a:effectLst/>
                <a:latin typeface="+mn-lt"/>
                <a:ea typeface="+mn-ea"/>
                <a:cs typeface="+mn-cs"/>
              </a:rPr>
              <a:t>y explaining how AI decision making, pathfinding and animation works together</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Then we'll move on and look at actual Frostbite code. Talk a</a:t>
            </a:r>
            <a:r>
              <a:rPr lang="sv-SE" sz="1200" kern="1200" baseline="0" dirty="0" smtClean="0">
                <a:solidFill>
                  <a:schemeClr val="tx1"/>
                </a:solidFill>
                <a:effectLst/>
                <a:latin typeface="+mn-lt"/>
                <a:ea typeface="+mn-ea"/>
                <a:cs typeface="+mn-cs"/>
              </a:rPr>
              <a:t> bit about memory allocations, cache locality, asynchronous patterns, latency and so on.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I've set aside some time for questions at the end</a:t>
            </a:r>
            <a:endParaRPr lang="sv-SE" dirty="0"/>
          </a:p>
        </p:txBody>
      </p:sp>
      <p:sp>
        <p:nvSpPr>
          <p:cNvPr id="4" name="Slide Number Placeholder 3"/>
          <p:cNvSpPr>
            <a:spLocks noGrp="1"/>
          </p:cNvSpPr>
          <p:nvPr>
            <p:ph type="sldNum" sz="quarter" idx="10"/>
          </p:nvPr>
        </p:nvSpPr>
        <p:spPr/>
        <p:txBody>
          <a:bodyPr/>
          <a:lstStyle/>
          <a:p>
            <a:pPr>
              <a:defRPr/>
            </a:pPr>
            <a:fld id="{9C239996-2FEA-4CDB-8749-92820BBFF17E}" type="slidenum">
              <a:rPr lang="sv-SE" smtClean="0"/>
              <a:pPr>
                <a:defRPr/>
              </a:pPr>
              <a:t>2</a:t>
            </a:fld>
            <a:endParaRPr lang="sv-S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want  </a:t>
            </a:r>
            <a:r>
              <a:rPr lang="en-US" baseline="0" dirty="0" smtClean="0"/>
              <a:t>to look</a:t>
            </a:r>
            <a:r>
              <a:rPr lang="en-US" dirty="0" smtClean="0"/>
              <a:t> at the real code there’s a bit more functionality</a:t>
            </a:r>
            <a:r>
              <a:rPr lang="en-US" baseline="0" dirty="0" smtClean="0"/>
              <a:t> and layers you should know about.</a:t>
            </a:r>
          </a:p>
          <a:p>
            <a:r>
              <a:rPr lang="en-US" baseline="0" dirty="0" smtClean="0"/>
              <a:t>You can input scripted sequences, there is a path following layer, you can steer both vehicles and infantry.</a:t>
            </a:r>
          </a:p>
          <a:p>
            <a:r>
              <a:rPr lang="en-US" baseline="0" dirty="0" smtClean="0"/>
              <a:t>We use a server-client model and we only run AI and pathfinding on the server. </a:t>
            </a:r>
          </a:p>
          <a:p>
            <a:endParaRPr lang="en-US" baseline="0" dirty="0" smtClean="0"/>
          </a:p>
          <a:p>
            <a:r>
              <a:rPr lang="en-US" baseline="0" dirty="0" smtClean="0"/>
              <a:t>Beside from actual waypoints we have the corridor radius and scripted data. The scripted data informs the bot that this waypoint is a vault point or that the bot should stop and pause a few seconds.</a:t>
            </a:r>
          </a:p>
          <a:p>
            <a:r>
              <a:rPr lang="en-US" baseline="0" dirty="0" smtClean="0"/>
              <a:t>We don’t really use them until in the locomotion code. So each step here only works with the data it needs.</a:t>
            </a:r>
          </a:p>
          <a:p>
            <a:endParaRPr lang="en-US" baseline="0" dirty="0" smtClean="0"/>
          </a:p>
          <a:p>
            <a:endParaRPr lang="en-US" baseline="0" dirty="0" smtClean="0"/>
          </a:p>
          <a:p>
            <a:r>
              <a:rPr lang="en-US" baseline="0" dirty="0" smtClean="0"/>
              <a:t>Even in the object oriented part of the code, where there is one instance per bot, the data is represented as three separate vectors and each step only touches the information it needs.</a:t>
            </a:r>
          </a:p>
          <a:p>
            <a:r>
              <a:rPr lang="en-US" baseline="0" dirty="0" smtClean="0"/>
              <a:t>Pathfinding only takes waypoints as input in  the form of start and ends of a scripted segment. And it returns new waypoints and radii. These radii are just passed on to the locomotion client.</a:t>
            </a:r>
          </a:p>
          <a:p>
            <a:endParaRPr lang="en-US" baseline="0" dirty="0" smtClean="0"/>
          </a:p>
          <a:p>
            <a:pPr marL="0" marR="0" indent="0" algn="l" defTabSz="848037" rtl="0" eaLnBrk="0" fontAlgn="base" latinLnBrk="0" hangingPunct="0">
              <a:lnSpc>
                <a:spcPct val="100000"/>
              </a:lnSpc>
              <a:spcBef>
                <a:spcPct val="30000"/>
              </a:spcBef>
              <a:spcAft>
                <a:spcPct val="0"/>
              </a:spcAft>
              <a:buClrTx/>
              <a:buSzTx/>
              <a:buFontTx/>
              <a:buNone/>
              <a:tabLst/>
              <a:defRPr/>
            </a:pPr>
            <a:r>
              <a:rPr lang="en-US" baseline="0" dirty="0" smtClean="0"/>
              <a:t>When you have this many steps and you start making them asynchronous you have to be careful to not introduce needless latency.</a:t>
            </a:r>
          </a:p>
          <a:p>
            <a:endParaRPr lang="en-US" baseline="0" dirty="0" smtClean="0"/>
          </a:p>
        </p:txBody>
      </p:sp>
      <p:sp>
        <p:nvSpPr>
          <p:cNvPr id="4" name="Slide Number Placeholder 3"/>
          <p:cNvSpPr>
            <a:spLocks noGrp="1"/>
          </p:cNvSpPr>
          <p:nvPr>
            <p:ph type="sldNum" sz="quarter" idx="10"/>
          </p:nvPr>
        </p:nvSpPr>
        <p:spPr/>
        <p:txBody>
          <a:bodyPr/>
          <a:lstStyle/>
          <a:p>
            <a:pPr>
              <a:defRPr/>
            </a:pPr>
            <a:fld id="{9C239996-2FEA-4CDB-8749-92820BBFF17E}" type="slidenum">
              <a:rPr lang="sv-SE" smtClean="0"/>
              <a:pPr>
                <a:defRPr/>
              </a:pPr>
              <a:t>20</a:t>
            </a:fld>
            <a:endParaRPr lang="sv-SE"/>
          </a:p>
        </p:txBody>
      </p:sp>
    </p:spTree>
    <p:extLst>
      <p:ext uri="{BB962C8B-B14F-4D97-AF65-F5344CB8AC3E}">
        <p14:creationId xmlns:p14="http://schemas.microsoft.com/office/powerpoint/2010/main" xmlns="" val="3893077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Each server tick we first </a:t>
            </a:r>
            <a:r>
              <a:rPr lang="sv-SE" baseline="0" dirty="0" smtClean="0"/>
              <a:t>let all AI think which may result in path requests </a:t>
            </a:r>
          </a:p>
          <a:p>
            <a:r>
              <a:rPr lang="sv-SE" dirty="0" smtClean="0"/>
              <a:t>Directly afterwards we update the pathfinding manager.</a:t>
            </a:r>
          </a:p>
          <a:p>
            <a:r>
              <a:rPr lang="sv-SE" dirty="0" smtClean="0"/>
              <a:t>It will process all pathfinding requests,</a:t>
            </a:r>
            <a:r>
              <a:rPr lang="sv-SE" baseline="0" dirty="0" smtClean="0"/>
              <a:t> then do all corridor adjustments, then do all path handle notifications.</a:t>
            </a:r>
          </a:p>
          <a:p>
            <a:r>
              <a:rPr lang="sv-SE" baseline="0" dirty="0" smtClean="0"/>
              <a:t>These are</a:t>
            </a:r>
            <a:r>
              <a:rPr lang="sv-SE" dirty="0" smtClean="0"/>
              <a:t> OO-style synchronous callbacks, so they will immediately go down thorugh the path following layer and into the server locomotion component and set</a:t>
            </a:r>
            <a:r>
              <a:rPr lang="sv-SE" baseline="0" dirty="0" smtClean="0"/>
              <a:t> data.</a:t>
            </a:r>
          </a:p>
          <a:p>
            <a:r>
              <a:rPr lang="sv-SE" baseline="0" dirty="0" smtClean="0"/>
              <a:t>  Go back and forth up and down. Not a problem, small often identical stack, cache will be hot!</a:t>
            </a:r>
          </a:p>
          <a:p>
            <a:r>
              <a:rPr lang="sv-SE" baseline="0" dirty="0" smtClean="0"/>
              <a:t>The network pulse will send the data off to the client side.</a:t>
            </a:r>
          </a:p>
          <a:p>
            <a:endParaRPr lang="sv-SE" baseline="0" dirty="0" smtClean="0"/>
          </a:p>
          <a:p>
            <a:r>
              <a:rPr lang="sv-SE" baseline="0" dirty="0" smtClean="0"/>
              <a:t>So there is no extra latency involved here</a:t>
            </a:r>
          </a:p>
        </p:txBody>
      </p:sp>
      <p:sp>
        <p:nvSpPr>
          <p:cNvPr id="4" name="Slide Number Placeholder 3"/>
          <p:cNvSpPr>
            <a:spLocks noGrp="1"/>
          </p:cNvSpPr>
          <p:nvPr>
            <p:ph type="sldNum" sz="quarter" idx="10"/>
          </p:nvPr>
        </p:nvSpPr>
        <p:spPr/>
        <p:txBody>
          <a:bodyPr/>
          <a:lstStyle/>
          <a:p>
            <a:pPr>
              <a:defRPr/>
            </a:pPr>
            <a:fld id="{9C239996-2FEA-4CDB-8749-92820BBFF17E}" type="slidenum">
              <a:rPr lang="sv-SE" smtClean="0"/>
              <a:pPr>
                <a:defRPr/>
              </a:pPr>
              <a:t>21</a:t>
            </a:fld>
            <a:endParaRPr lang="sv-SE"/>
          </a:p>
        </p:txBody>
      </p:sp>
    </p:spTree>
    <p:extLst>
      <p:ext uri="{BB962C8B-B14F-4D97-AF65-F5344CB8AC3E}">
        <p14:creationId xmlns:p14="http://schemas.microsoft.com/office/powerpoint/2010/main" xmlns="" val="664588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sv-SE" dirty="0" smtClean="0"/>
              <a:t>Let’s recap</a:t>
            </a:r>
            <a:r>
              <a:rPr lang="sv-SE" baseline="0" dirty="0" smtClean="0"/>
              <a:t> on some of the super simple patterns we’ve seen.</a:t>
            </a:r>
          </a:p>
          <a:p>
            <a:endParaRPr lang="sv-SE" baseline="0" dirty="0" smtClean="0"/>
          </a:p>
          <a:p>
            <a:r>
              <a:rPr lang="sv-SE" baseline="0" dirty="0" smtClean="0"/>
              <a:t>Callbacks are the classical OO async mechanism. When we use them we do not have to fire them immediately. If you expect several of the same type to happen each frame or you know they will dive into a really deep callstack or touch a lot of data, it can be worthwhile to delay them.</a:t>
            </a:r>
          </a:p>
          <a:p>
            <a:r>
              <a:rPr lang="sv-SE" baseline="0" dirty="0" smtClean="0"/>
              <a:t>You can use handles and polling instead of callbacks. Checking a flag is much cheaper than a virtual callback.</a:t>
            </a:r>
          </a:p>
          <a:p>
            <a:r>
              <a:rPr lang="sv-SE" baseline="0" dirty="0" smtClean="0"/>
              <a:t>Similar for messages, you do not have to act immediately.</a:t>
            </a:r>
          </a:p>
          <a:p>
            <a:r>
              <a:rPr lang="sv-SE" baseline="0" dirty="0" smtClean="0"/>
              <a:t>If it’s not too difficult to recover from failure, you can just assume an operation succeeds if you need to make it asynchronous</a:t>
            </a:r>
          </a:p>
          <a:p>
            <a:r>
              <a:rPr lang="sv-SE" baseline="0" dirty="0" smtClean="0"/>
              <a:t>In some cases you can even pre-calculate information you’re likely to need. </a:t>
            </a:r>
          </a:p>
          <a:p>
            <a:endParaRPr lang="sv-SE" baseline="0" dirty="0" smtClean="0"/>
          </a:p>
          <a:p>
            <a:r>
              <a:rPr lang="sv-SE" baseline="0" dirty="0" smtClean="0"/>
              <a:t>Can’t place break point and get vertical slice of 10 systems... But...can we really afford such deep calls given the price of memory access?</a:t>
            </a:r>
          </a:p>
          <a:p>
            <a:endParaRPr lang="sv-SE" baseline="0" dirty="0" smtClean="0"/>
          </a:p>
          <a:p>
            <a:endParaRPr lang="sv-SE" baseline="0" dirty="0" smtClean="0"/>
          </a:p>
          <a:p>
            <a:endParaRPr lang="sv-SE" dirty="0"/>
          </a:p>
        </p:txBody>
      </p:sp>
      <p:sp>
        <p:nvSpPr>
          <p:cNvPr id="4" name="Slide Number Placeholder 3"/>
          <p:cNvSpPr>
            <a:spLocks noGrp="1"/>
          </p:cNvSpPr>
          <p:nvPr>
            <p:ph type="sldNum" sz="quarter" idx="10"/>
          </p:nvPr>
        </p:nvSpPr>
        <p:spPr/>
        <p:txBody>
          <a:bodyPr/>
          <a:lstStyle/>
          <a:p>
            <a:pPr>
              <a:defRPr/>
            </a:pPr>
            <a:fld id="{9C239996-2FEA-4CDB-8749-92820BBFF17E}" type="slidenum">
              <a:rPr lang="sv-SE" smtClean="0"/>
              <a:pPr>
                <a:defRPr/>
              </a:pPr>
              <a:t>22</a:t>
            </a:fld>
            <a:endParaRPr lang="sv-SE"/>
          </a:p>
        </p:txBody>
      </p:sp>
    </p:spTree>
    <p:extLst>
      <p:ext uri="{BB962C8B-B14F-4D97-AF65-F5344CB8AC3E}">
        <p14:creationId xmlns:p14="http://schemas.microsoft.com/office/powerpoint/2010/main" xmlns="" val="76027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Other than pre-calculating things</a:t>
            </a:r>
            <a:r>
              <a:rPr lang="sv-SE" baseline="0" dirty="0" smtClean="0"/>
              <a:t> you should also pre-fetch it.</a:t>
            </a:r>
          </a:p>
          <a:p>
            <a:endParaRPr lang="sv-SE" baseline="0" dirty="0" smtClean="0"/>
          </a:p>
          <a:p>
            <a:r>
              <a:rPr lang="sv-SE" baseline="0" dirty="0" smtClean="0"/>
              <a:t>When you’re writing data-oriented code you have a clear set of inputs and you make sure you have them available before you start working. We can often do the same thing in OO code.</a:t>
            </a:r>
          </a:p>
          <a:p>
            <a:endParaRPr lang="sv-SE" baseline="0" dirty="0" smtClean="0"/>
          </a:p>
          <a:p>
            <a:r>
              <a:rPr lang="sv-SE" baseline="0" dirty="0" smtClean="0"/>
              <a:t>For instance we need to use a PathFollower in basically every frame in AI decision making code. It’s hidden deep in the component hiearchy. So instead of digging it out each time we need it, we do it once when the bot changes vehicle and the AI code will then use this reference to access the pathfollower</a:t>
            </a:r>
            <a:endParaRPr lang="sv-SE" dirty="0"/>
          </a:p>
        </p:txBody>
      </p:sp>
      <p:sp>
        <p:nvSpPr>
          <p:cNvPr id="4" name="Slide Number Placeholder 3"/>
          <p:cNvSpPr>
            <a:spLocks noGrp="1"/>
          </p:cNvSpPr>
          <p:nvPr>
            <p:ph type="sldNum" sz="quarter" idx="10"/>
          </p:nvPr>
        </p:nvSpPr>
        <p:spPr/>
        <p:txBody>
          <a:bodyPr/>
          <a:lstStyle/>
          <a:p>
            <a:pPr>
              <a:defRPr/>
            </a:pPr>
            <a:fld id="{9C239996-2FEA-4CDB-8749-92820BBFF17E}" type="slidenum">
              <a:rPr lang="sv-SE" smtClean="0"/>
              <a:pPr>
                <a:defRPr/>
              </a:pPr>
              <a:t>23</a:t>
            </a:fld>
            <a:endParaRPr lang="sv-SE"/>
          </a:p>
        </p:txBody>
      </p:sp>
    </p:spTree>
    <p:extLst>
      <p:ext uri="{BB962C8B-B14F-4D97-AF65-F5344CB8AC3E}">
        <p14:creationId xmlns:p14="http://schemas.microsoft.com/office/powerpoint/2010/main" xmlns="" val="3654135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aseline="0" dirty="0" smtClean="0"/>
              <a:t>New/push_back(): Good place to stop and think</a:t>
            </a:r>
          </a:p>
          <a:p>
            <a:endParaRPr lang="sv-SE" baseline="0" dirty="0" smtClean="0"/>
          </a:p>
          <a:p>
            <a:r>
              <a:rPr lang="sv-SE" baseline="0" dirty="0" smtClean="0"/>
              <a:t>Where is the memory allocated? Did I specify an arena?</a:t>
            </a:r>
          </a:p>
          <a:p>
            <a:r>
              <a:rPr lang="sv-SE" baseline="0" dirty="0" smtClean="0"/>
              <a:t>Can I use pre-allocated containers and skip allocations alltogether?</a:t>
            </a:r>
          </a:p>
          <a:p>
            <a:r>
              <a:rPr lang="sv-SE" baseline="0" dirty="0" smtClean="0"/>
              <a:t>If not, can I use the scratch pad?</a:t>
            </a:r>
          </a:p>
          <a:p>
            <a:r>
              <a:rPr lang="sv-SE" baseline="0" dirty="0" smtClean="0"/>
              <a:t>Can I resize or reserve the memory immediately, so I don’t have to grow it incrementally and make many small allocations.</a:t>
            </a:r>
          </a:p>
          <a:p>
            <a:r>
              <a:rPr lang="sv-SE" baseline="0" dirty="0" smtClean="0"/>
              <a:t>Optional is a preallocated container with 0 or 1 element, can I use that instead of a ScopedPtr and save a dynamic allocation?</a:t>
            </a:r>
          </a:p>
          <a:p>
            <a:endParaRPr lang="sv-SE" baseline="0" dirty="0" smtClean="0"/>
          </a:p>
          <a:p>
            <a:r>
              <a:rPr lang="sv-SE" baseline="0" dirty="0" smtClean="0"/>
              <a:t>Once you’ve done this 5 times you will do it in your sleep </a:t>
            </a:r>
            <a:r>
              <a:rPr lang="sv-SE" baseline="0" dirty="0" smtClean="0">
                <a:sym typeface="Wingdings" pitchFamily="2" charset="2"/>
              </a:rPr>
              <a:t></a:t>
            </a:r>
            <a:endParaRPr lang="sv-SE" dirty="0"/>
          </a:p>
        </p:txBody>
      </p:sp>
      <p:sp>
        <p:nvSpPr>
          <p:cNvPr id="4" name="Slide Number Placeholder 3"/>
          <p:cNvSpPr>
            <a:spLocks noGrp="1"/>
          </p:cNvSpPr>
          <p:nvPr>
            <p:ph type="sldNum" sz="quarter" idx="10"/>
          </p:nvPr>
        </p:nvSpPr>
        <p:spPr/>
        <p:txBody>
          <a:bodyPr/>
          <a:lstStyle/>
          <a:p>
            <a:pPr>
              <a:defRPr/>
            </a:pPr>
            <a:fld id="{9C239996-2FEA-4CDB-8749-92820BBFF17E}" type="slidenum">
              <a:rPr lang="sv-SE" smtClean="0"/>
              <a:pPr>
                <a:defRPr/>
              </a:pPr>
              <a:t>24</a:t>
            </a:fld>
            <a:endParaRPr lang="sv-SE"/>
          </a:p>
        </p:txBody>
      </p:sp>
    </p:spTree>
    <p:extLst>
      <p:ext uri="{BB962C8B-B14F-4D97-AF65-F5344CB8AC3E}">
        <p14:creationId xmlns:p14="http://schemas.microsoft.com/office/powerpoint/2010/main" xmlns="" val="1661105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9C239996-2FEA-4CDB-8749-92820BBFF17E}" type="slidenum">
              <a:rPr lang="sv-SE" smtClean="0"/>
              <a:pPr>
                <a:defRPr/>
              </a:pPr>
              <a:t>25</a:t>
            </a:fld>
            <a:endParaRPr lang="sv-SE"/>
          </a:p>
        </p:txBody>
      </p:sp>
    </p:spTree>
    <p:extLst>
      <p:ext uri="{BB962C8B-B14F-4D97-AF65-F5344CB8AC3E}">
        <p14:creationId xmlns:p14="http://schemas.microsoft.com/office/powerpoint/2010/main" xmlns="" val="2010915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aseline="0" dirty="0" smtClean="0"/>
              <a:t>We first looked at how AI decision making, pathfinding &amp; animation worked together</a:t>
            </a:r>
          </a:p>
          <a:p>
            <a:r>
              <a:rPr lang="sv-SE" baseline="0" dirty="0" smtClean="0"/>
              <a:t>We saw how the pathfinding use cases were grouped into some async abstractions</a:t>
            </a:r>
          </a:p>
          <a:p>
            <a:r>
              <a:rPr lang="sv-SE" baseline="0" dirty="0" smtClean="0"/>
              <a:t>We looked at a lot of code</a:t>
            </a:r>
          </a:p>
          <a:p>
            <a:r>
              <a:rPr lang="sv-SE" baseline="0" dirty="0" smtClean="0"/>
              <a:t>We saw a latency analysis</a:t>
            </a:r>
          </a:p>
        </p:txBody>
      </p:sp>
      <p:sp>
        <p:nvSpPr>
          <p:cNvPr id="4" name="Slide Number Placeholder 3"/>
          <p:cNvSpPr>
            <a:spLocks noGrp="1"/>
          </p:cNvSpPr>
          <p:nvPr>
            <p:ph type="sldNum" sz="quarter" idx="10"/>
          </p:nvPr>
        </p:nvSpPr>
        <p:spPr/>
        <p:txBody>
          <a:bodyPr/>
          <a:lstStyle/>
          <a:p>
            <a:pPr>
              <a:defRPr/>
            </a:pPr>
            <a:fld id="{9C239996-2FEA-4CDB-8749-92820BBFF17E}" type="slidenum">
              <a:rPr lang="sv-SE" smtClean="0"/>
              <a:pPr>
                <a:defRPr/>
              </a:pPr>
              <a:t>26</a:t>
            </a:fld>
            <a:endParaRPr lang="sv-SE"/>
          </a:p>
        </p:txBody>
      </p:sp>
    </p:spTree>
    <p:extLst>
      <p:ext uri="{BB962C8B-B14F-4D97-AF65-F5344CB8AC3E}">
        <p14:creationId xmlns:p14="http://schemas.microsoft.com/office/powerpoint/2010/main" xmlns="" val="3726564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9C239996-2FEA-4CDB-8749-92820BBFF17E}" type="slidenum">
              <a:rPr lang="sv-SE" smtClean="0"/>
              <a:pPr>
                <a:defRPr/>
              </a:pPr>
              <a:t>27</a:t>
            </a:fld>
            <a:endParaRPr lang="sv-SE"/>
          </a:p>
        </p:txBody>
      </p:sp>
    </p:spTree>
    <p:extLst>
      <p:ext uri="{BB962C8B-B14F-4D97-AF65-F5344CB8AC3E}">
        <p14:creationId xmlns:p14="http://schemas.microsoft.com/office/powerpoint/2010/main" xmlns="" val="619193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pathfinding</a:t>
            </a:r>
            <a:r>
              <a:rPr lang="en-US" baseline="0" dirty="0" smtClean="0"/>
              <a:t> runtime</a:t>
            </a:r>
            <a:r>
              <a:rPr lang="en-US" dirty="0" smtClean="0"/>
              <a:t> sits between a bunch of OO systems,</a:t>
            </a:r>
            <a:r>
              <a:rPr lang="en-US" baseline="0" dirty="0" smtClean="0"/>
              <a:t> so we can’t make it fully data oriented without rewriting some of them too.</a:t>
            </a:r>
          </a:p>
          <a:p>
            <a:r>
              <a:rPr lang="en-US" baseline="0" dirty="0" smtClean="0"/>
              <a:t>What we _can_ do is collect all pathfinding operation from each individual OO bot and sort them on type. Then we can process all of the same type at the same time which gives us very good cache locality. </a:t>
            </a:r>
          </a:p>
          <a:p>
            <a:endParaRPr lang="en-US" baseline="0" dirty="0" smtClean="0"/>
          </a:p>
          <a:p>
            <a:r>
              <a:rPr lang="en-US" baseline="0" dirty="0" smtClean="0"/>
              <a:t>We can also minimize memory </a:t>
            </a:r>
            <a:r>
              <a:rPr lang="en-US" baseline="0" dirty="0" err="1" smtClean="0"/>
              <a:t>allocations&amp;fragmentation</a:t>
            </a:r>
            <a:r>
              <a:rPr lang="en-US" baseline="0" dirty="0" smtClean="0"/>
              <a:t> and avoid cache misses that way.</a:t>
            </a:r>
          </a:p>
          <a:p>
            <a:r>
              <a:rPr lang="en-US" baseline="0" dirty="0" smtClean="0"/>
              <a:t>Then we have a few steps inside the pathfinding which is written in a </a:t>
            </a:r>
            <a:r>
              <a:rPr lang="en-US" baseline="0" dirty="0" err="1" smtClean="0"/>
              <a:t>dataoriented</a:t>
            </a:r>
            <a:r>
              <a:rPr lang="en-US" baseline="0" dirty="0" smtClean="0"/>
              <a:t> way. </a:t>
            </a:r>
          </a:p>
          <a:p>
            <a:r>
              <a:rPr lang="en-US" baseline="0" dirty="0" smtClean="0"/>
              <a:t>But in the end we have to return to the OO world again.</a:t>
            </a:r>
          </a:p>
          <a:p>
            <a:endParaRPr lang="en-US" baseline="0" dirty="0" smtClean="0"/>
          </a:p>
          <a:p>
            <a:endParaRPr lang="en-US" baseline="0" dirty="0" smtClean="0"/>
          </a:p>
          <a:p>
            <a:r>
              <a:rPr lang="en-US" baseline="0" dirty="0" smtClean="0"/>
              <a:t> </a:t>
            </a:r>
          </a:p>
          <a:p>
            <a:endParaRPr lang="en-US" dirty="0" smtClean="0"/>
          </a:p>
        </p:txBody>
      </p:sp>
      <p:sp>
        <p:nvSpPr>
          <p:cNvPr id="4" name="Slide Number Placeholder 3"/>
          <p:cNvSpPr>
            <a:spLocks noGrp="1"/>
          </p:cNvSpPr>
          <p:nvPr>
            <p:ph type="sldNum" sz="quarter" idx="10"/>
          </p:nvPr>
        </p:nvSpPr>
        <p:spPr/>
        <p:txBody>
          <a:bodyPr/>
          <a:lstStyle/>
          <a:p>
            <a:pPr>
              <a:defRPr/>
            </a:pPr>
            <a:fld id="{9C239996-2FEA-4CDB-8749-92820BBFF17E}" type="slidenum">
              <a:rPr lang="sv-SE" smtClean="0"/>
              <a:pPr>
                <a:defRPr/>
              </a:pPr>
              <a:t>3</a:t>
            </a:fld>
            <a:endParaRPr lang="sv-SE"/>
          </a:p>
        </p:txBody>
      </p:sp>
    </p:spTree>
    <p:extLst>
      <p:ext uri="{BB962C8B-B14F-4D97-AF65-F5344CB8AC3E}">
        <p14:creationId xmlns:p14="http://schemas.microsoft.com/office/powerpoint/2010/main" xmlns="" val="3893077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aseline="0" dirty="0" smtClean="0"/>
              <a:t>Before we dive into the code I want to explain what the code does.</a:t>
            </a:r>
          </a:p>
          <a:p>
            <a:endParaRPr lang="sv-SE" baseline="0" dirty="0" smtClean="0"/>
          </a:p>
          <a:p>
            <a:r>
              <a:rPr lang="sv-SE" baseline="0" dirty="0" smtClean="0"/>
              <a:t>Say we have this level with a bot over here and he...</a:t>
            </a:r>
            <a:endParaRPr lang="sv-SE" dirty="0"/>
          </a:p>
        </p:txBody>
      </p:sp>
      <p:sp>
        <p:nvSpPr>
          <p:cNvPr id="4" name="Slide Number Placeholder 3"/>
          <p:cNvSpPr>
            <a:spLocks noGrp="1"/>
          </p:cNvSpPr>
          <p:nvPr>
            <p:ph type="sldNum" sz="quarter" idx="10"/>
          </p:nvPr>
        </p:nvSpPr>
        <p:spPr/>
        <p:txBody>
          <a:bodyPr/>
          <a:lstStyle/>
          <a:p>
            <a:pPr>
              <a:defRPr/>
            </a:pPr>
            <a:fld id="{9C239996-2FEA-4CDB-8749-92820BBFF17E}" type="slidenum">
              <a:rPr lang="sv-SE" smtClean="0"/>
              <a:pPr>
                <a:defRPr/>
              </a:pPr>
              <a:t>4</a:t>
            </a:fld>
            <a:endParaRPr lang="sv-SE"/>
          </a:p>
        </p:txBody>
      </p:sp>
    </p:spTree>
    <p:extLst>
      <p:ext uri="{BB962C8B-B14F-4D97-AF65-F5344CB8AC3E}">
        <p14:creationId xmlns:p14="http://schemas.microsoft.com/office/powerpoint/2010/main" xmlns="" val="450503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 _decides</a:t>
            </a:r>
            <a:r>
              <a:rPr lang="sv-SE" baseline="0" dirty="0" smtClean="0"/>
              <a:t>_ to go into cover over here. The pathfindeing needs to find a path to get from A to B and then it’s the animation system’s responsability to follow this path.</a:t>
            </a:r>
          </a:p>
          <a:p>
            <a:endParaRPr lang="sv-SE" baseline="0" dirty="0" smtClean="0"/>
          </a:p>
          <a:p>
            <a:r>
              <a:rPr lang="sv-SE" baseline="0" dirty="0" smtClean="0"/>
              <a:t>What we have at our disposal is a nav mesh. It looks like this</a:t>
            </a:r>
            <a:endParaRPr lang="sv-SE" dirty="0"/>
          </a:p>
        </p:txBody>
      </p:sp>
      <p:sp>
        <p:nvSpPr>
          <p:cNvPr id="4" name="Slide Number Placeholder 3"/>
          <p:cNvSpPr>
            <a:spLocks noGrp="1"/>
          </p:cNvSpPr>
          <p:nvPr>
            <p:ph type="sldNum" sz="quarter" idx="10"/>
          </p:nvPr>
        </p:nvSpPr>
        <p:spPr/>
        <p:txBody>
          <a:bodyPr/>
          <a:lstStyle/>
          <a:p>
            <a:pPr>
              <a:defRPr/>
            </a:pPr>
            <a:fld id="{9C239996-2FEA-4CDB-8749-92820BBFF17E}" type="slidenum">
              <a:rPr lang="sv-SE" smtClean="0"/>
              <a:pPr>
                <a:defRPr/>
              </a:pPr>
              <a:t>5</a:t>
            </a:fld>
            <a:endParaRPr lang="sv-SE"/>
          </a:p>
        </p:txBody>
      </p:sp>
    </p:spTree>
    <p:extLst>
      <p:ext uri="{BB962C8B-B14F-4D97-AF65-F5344CB8AC3E}">
        <p14:creationId xmlns:p14="http://schemas.microsoft.com/office/powerpoint/2010/main" xmlns="" val="450503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It’s a</a:t>
            </a:r>
            <a:r>
              <a:rPr lang="sv-SE" baseline="0" dirty="0" smtClean="0"/>
              <a:t> set of 3D polygons which describes where bots can walk.</a:t>
            </a:r>
          </a:p>
          <a:p>
            <a:endParaRPr lang="sv-SE" baseline="0" dirty="0"/>
          </a:p>
          <a:p>
            <a:r>
              <a:rPr lang="sv-SE" baseline="0" dirty="0" smtClean="0"/>
              <a:t>NavPower does a search in this mesh to figure out how to get from A to B. </a:t>
            </a:r>
          </a:p>
        </p:txBody>
      </p:sp>
      <p:sp>
        <p:nvSpPr>
          <p:cNvPr id="4" name="Slide Number Placeholder 3"/>
          <p:cNvSpPr>
            <a:spLocks noGrp="1"/>
          </p:cNvSpPr>
          <p:nvPr>
            <p:ph type="sldNum" sz="quarter" idx="10"/>
          </p:nvPr>
        </p:nvSpPr>
        <p:spPr/>
        <p:txBody>
          <a:bodyPr/>
          <a:lstStyle/>
          <a:p>
            <a:pPr>
              <a:defRPr/>
            </a:pPr>
            <a:fld id="{9C239996-2FEA-4CDB-8749-92820BBFF17E}" type="slidenum">
              <a:rPr lang="sv-SE" smtClean="0"/>
              <a:pPr>
                <a:defRPr/>
              </a:pPr>
              <a:t>6</a:t>
            </a:fld>
            <a:endParaRPr lang="sv-SE"/>
          </a:p>
        </p:txBody>
      </p:sp>
    </p:spTree>
    <p:extLst>
      <p:ext uri="{BB962C8B-B14F-4D97-AF65-F5344CB8AC3E}">
        <p14:creationId xmlns:p14="http://schemas.microsoft.com/office/powerpoint/2010/main" xmlns="" val="450503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It returns a path, a list</a:t>
            </a:r>
            <a:r>
              <a:rPr lang="sv-SE" baseline="0" dirty="0" smtClean="0"/>
              <a:t> of straight lines that you should walk along to get to your destination.</a:t>
            </a:r>
          </a:p>
          <a:p>
            <a:endParaRPr lang="sv-SE" baseline="0" dirty="0" smtClean="0"/>
          </a:p>
          <a:p>
            <a:r>
              <a:rPr lang="sv-SE" baseline="0" dirty="0" smtClean="0"/>
              <a:t>But humans do not walk on perfectly straight lines, we tend to move in a smoother fashion. </a:t>
            </a:r>
          </a:p>
          <a:p>
            <a:r>
              <a:rPr lang="sv-SE" baseline="0" dirty="0" smtClean="0"/>
              <a:t>The animation system wants to diverge a bit from the path to look natural.</a:t>
            </a:r>
          </a:p>
          <a:p>
            <a:endParaRPr lang="sv-SE" baseline="0" dirty="0" smtClean="0"/>
          </a:p>
          <a:p>
            <a:r>
              <a:rPr lang="sv-SE" baseline="0" dirty="0" smtClean="0"/>
              <a:t>If have two obstacles and and a path that looks like this, the animation system might want to move more like the blue line</a:t>
            </a:r>
          </a:p>
          <a:p>
            <a:endParaRPr lang="sv-SE" baseline="0" dirty="0" smtClean="0"/>
          </a:p>
          <a:p>
            <a:r>
              <a:rPr lang="sv-SE" baseline="0" dirty="0" smtClean="0"/>
              <a:t>So to give the animation system a bit of freedom to move around...</a:t>
            </a:r>
          </a:p>
        </p:txBody>
      </p:sp>
      <p:sp>
        <p:nvSpPr>
          <p:cNvPr id="4" name="Slide Number Placeholder 3"/>
          <p:cNvSpPr>
            <a:spLocks noGrp="1"/>
          </p:cNvSpPr>
          <p:nvPr>
            <p:ph type="sldNum" sz="quarter" idx="10"/>
          </p:nvPr>
        </p:nvSpPr>
        <p:spPr/>
        <p:txBody>
          <a:bodyPr/>
          <a:lstStyle/>
          <a:p>
            <a:pPr>
              <a:defRPr/>
            </a:pPr>
            <a:fld id="{9C239996-2FEA-4CDB-8749-92820BBFF17E}" type="slidenum">
              <a:rPr lang="sv-SE" smtClean="0"/>
              <a:pPr>
                <a:defRPr/>
              </a:pPr>
              <a:t>7</a:t>
            </a:fld>
            <a:endParaRPr lang="sv-SE"/>
          </a:p>
        </p:txBody>
      </p:sp>
    </p:spTree>
    <p:extLst>
      <p:ext uri="{BB962C8B-B14F-4D97-AF65-F5344CB8AC3E}">
        <p14:creationId xmlns:p14="http://schemas.microsoft.com/office/powerpoint/2010/main" xmlns="" val="450503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a:t>
            </a:r>
            <a:r>
              <a:rPr lang="sv-SE" baseline="0" dirty="0" smtClean="0"/>
              <a:t> we build a corridor the animation system can move within. </a:t>
            </a:r>
          </a:p>
          <a:p>
            <a:endParaRPr lang="sv-SE" baseline="0" dirty="0" smtClean="0"/>
          </a:p>
          <a:p>
            <a:r>
              <a:rPr lang="sv-SE" baseline="0" dirty="0" smtClean="0"/>
              <a:t>So we move points away from corners a bit, give them a radius which says how tight the passage is.</a:t>
            </a:r>
          </a:p>
          <a:p>
            <a:endParaRPr lang="sv-SE" baseline="0" dirty="0" smtClean="0"/>
          </a:p>
          <a:p>
            <a:r>
              <a:rPr lang="sv-SE" baseline="0" dirty="0" smtClean="0"/>
              <a:t>We also drop some unnecessary points that the pathfinding system produces</a:t>
            </a:r>
            <a:endParaRPr lang="sv-SE" dirty="0"/>
          </a:p>
        </p:txBody>
      </p:sp>
      <p:sp>
        <p:nvSpPr>
          <p:cNvPr id="4" name="Slide Number Placeholder 3"/>
          <p:cNvSpPr>
            <a:spLocks noGrp="1"/>
          </p:cNvSpPr>
          <p:nvPr>
            <p:ph type="sldNum" sz="quarter" idx="10"/>
          </p:nvPr>
        </p:nvSpPr>
        <p:spPr/>
        <p:txBody>
          <a:bodyPr/>
          <a:lstStyle/>
          <a:p>
            <a:pPr>
              <a:defRPr/>
            </a:pPr>
            <a:fld id="{9C239996-2FEA-4CDB-8749-92820BBFF17E}" type="slidenum">
              <a:rPr lang="sv-SE" smtClean="0"/>
              <a:pPr>
                <a:defRPr/>
              </a:pPr>
              <a:t>8</a:t>
            </a:fld>
            <a:endParaRPr lang="sv-SE"/>
          </a:p>
        </p:txBody>
      </p:sp>
    </p:spTree>
    <p:extLst>
      <p:ext uri="{BB962C8B-B14F-4D97-AF65-F5344CB8AC3E}">
        <p14:creationId xmlns:p14="http://schemas.microsoft.com/office/powerpoint/2010/main" xmlns="" val="450503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sv-SE" dirty="0" smtClean="0"/>
              <a:t>Finding a path from A</a:t>
            </a:r>
            <a:r>
              <a:rPr lang="sv-SE" baseline="0" dirty="0" smtClean="0"/>
              <a:t> to B is the most important operation that NavPower does.</a:t>
            </a:r>
            <a:endParaRPr lang="sv-SE" dirty="0" smtClean="0"/>
          </a:p>
          <a:p>
            <a:r>
              <a:rPr lang="sv-SE" dirty="0" smtClean="0"/>
              <a:t>Naturally we load and unload the nav mesh.</a:t>
            </a:r>
            <a:r>
              <a:rPr lang="sv-SE" baseline="0" dirty="0" smtClean="0"/>
              <a:t> The nav mesh is split into a grid to support incremental rebuilds.</a:t>
            </a:r>
          </a:p>
          <a:p>
            <a:r>
              <a:rPr lang="sv-SE" baseline="0" dirty="0" smtClean="0"/>
              <a:t>We can add and remove obstacles that actually cut up the nav mesh at run time. We use it for slow moving vehicles &amp; bangers so bots can walk around them. We might use them for destruction too, but pretty heavy operation. </a:t>
            </a:r>
          </a:p>
          <a:p>
            <a:r>
              <a:rPr lang="sv-SE" baseline="0" dirty="0" smtClean="0"/>
              <a:t>We detect if a path has gotten blocked by an obstacle, so we can pathfind again</a:t>
            </a:r>
          </a:p>
          <a:p>
            <a:r>
              <a:rPr lang="sv-SE" baseline="0" dirty="0" smtClean="0"/>
              <a:t>We ask NavPower if it’s possible to go from point A to point B. When AI needs to select a random position he can first test and see that he can reach it before he pathfinds. </a:t>
            </a:r>
          </a:p>
          <a:p>
            <a:r>
              <a:rPr lang="sv-SE" baseline="0" dirty="0" smtClean="0"/>
              <a:t>We also perform a kind of ray casts, and tests to see if circles and triangles can fit onto the nav mesh.</a:t>
            </a:r>
          </a:p>
          <a:p>
            <a:endParaRPr lang="sv-SE" baseline="0" dirty="0" smtClean="0"/>
          </a:p>
          <a:p>
            <a:r>
              <a:rPr lang="sv-SE" baseline="0" dirty="0" smtClean="0"/>
              <a:t>Now, to get good instruction and data cache locality inside NavPower we want to collect these operations and process them in a batch.</a:t>
            </a:r>
          </a:p>
          <a:p>
            <a:r>
              <a:rPr lang="sv-SE" baseline="0" dirty="0" smtClean="0"/>
              <a:t>Each frame we collect all pathfinding requests and process them together, collect all obstacles you want to add and feed them to NavPower.</a:t>
            </a:r>
          </a:p>
        </p:txBody>
      </p:sp>
      <p:sp>
        <p:nvSpPr>
          <p:cNvPr id="4" name="Slide Number Placeholder 3"/>
          <p:cNvSpPr>
            <a:spLocks noGrp="1"/>
          </p:cNvSpPr>
          <p:nvPr>
            <p:ph type="sldNum" sz="quarter" idx="10"/>
          </p:nvPr>
        </p:nvSpPr>
        <p:spPr/>
        <p:txBody>
          <a:bodyPr/>
          <a:lstStyle/>
          <a:p>
            <a:pPr>
              <a:defRPr/>
            </a:pPr>
            <a:fld id="{9C239996-2FEA-4CDB-8749-92820BBFF17E}" type="slidenum">
              <a:rPr lang="sv-SE" smtClean="0"/>
              <a:pPr>
                <a:defRPr/>
              </a:pPr>
              <a:t>9</a:t>
            </a:fld>
            <a:endParaRPr lang="sv-SE"/>
          </a:p>
        </p:txBody>
      </p:sp>
    </p:spTree>
    <p:extLst>
      <p:ext uri="{BB962C8B-B14F-4D97-AF65-F5344CB8AC3E}">
        <p14:creationId xmlns:p14="http://schemas.microsoft.com/office/powerpoint/2010/main" xmlns="" val="651874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845" y="1985732"/>
            <a:ext cx="8858312" cy="443142"/>
          </a:xfrm>
        </p:spPr>
        <p:txBody>
          <a:bodyPr lIns="0" tIns="0" rIns="0" bIns="0" anchor="t"/>
          <a:lstStyle>
            <a:lvl1pPr>
              <a:defRPr lang="sv-SE" sz="3500" b="1" i="0" kern="0" cap="all" spc="0" baseline="0" dirty="0">
                <a:ln w="6350">
                  <a:noFill/>
                </a:ln>
                <a:gradFill flip="none" rotWithShape="1">
                  <a:gsLst>
                    <a:gs pos="12000">
                      <a:schemeClr val="tx1">
                        <a:lumMod val="36000"/>
                      </a:schemeClr>
                    </a:gs>
                    <a:gs pos="51000">
                      <a:schemeClr val="tx1">
                        <a:lumMod val="33000"/>
                        <a:lumOff val="67000"/>
                      </a:schemeClr>
                    </a:gs>
                    <a:gs pos="94000">
                      <a:schemeClr val="bg1">
                        <a:lumMod val="43000"/>
                        <a:lumOff val="57000"/>
                      </a:schemeClr>
                    </a:gs>
                  </a:gsLst>
                  <a:lin ang="15600000" scaled="0"/>
                  <a:tileRect/>
                </a:gradFill>
                <a:effectLst/>
                <a:latin typeface="Arial" pitchFamily="34" charset="0"/>
                <a:ea typeface="+mj-ea"/>
                <a:cs typeface="Arial" pitchFamily="34" charset="0"/>
              </a:defRPr>
            </a:lvl1pPr>
          </a:lstStyle>
          <a:p>
            <a:r>
              <a:rPr lang="en-US" dirty="0" smtClean="0"/>
              <a:t>TITLE</a:t>
            </a:r>
            <a:endParaRPr lang="sv-SE" dirty="0"/>
          </a:p>
        </p:txBody>
      </p:sp>
      <p:sp>
        <p:nvSpPr>
          <p:cNvPr id="3" name="Content Placeholder 2"/>
          <p:cNvSpPr>
            <a:spLocks noGrp="1"/>
          </p:cNvSpPr>
          <p:nvPr>
            <p:ph idx="1" hasCustomPrompt="1"/>
          </p:nvPr>
        </p:nvSpPr>
        <p:spPr>
          <a:xfrm>
            <a:off x="142844" y="2428874"/>
            <a:ext cx="8853566" cy="285752"/>
          </a:xfrm>
        </p:spPr>
        <p:txBody>
          <a:bodyPr lIns="0" tIns="0" rIns="0" bIns="0"/>
          <a:lstStyle>
            <a:lvl1pPr marL="0" indent="0">
              <a:defRPr lang="sv-SE" sz="1800" kern="1200" cap="all" baseline="0" dirty="0">
                <a:solidFill>
                  <a:schemeClr val="bg2">
                    <a:lumMod val="20000"/>
                    <a:lumOff val="80000"/>
                  </a:schemeClr>
                </a:solidFill>
                <a:latin typeface="Arial" pitchFamily="34" charset="0"/>
                <a:ea typeface="+mn-ea"/>
                <a:cs typeface="Arial" pitchFamily="34" charset="0"/>
              </a:defRPr>
            </a:lvl1pPr>
          </a:lstStyle>
          <a:p>
            <a:pPr lvl="0"/>
            <a:r>
              <a:rPr lang="en-US" dirty="0" smtClean="0"/>
              <a:t>//WHO ME</a:t>
            </a:r>
            <a:endParaRPr lang="sv-SE" dirty="0"/>
          </a:p>
        </p:txBody>
      </p:sp>
      <p:sp>
        <p:nvSpPr>
          <p:cNvPr id="5" name="Content Placeholder 2"/>
          <p:cNvSpPr>
            <a:spLocks noGrp="1"/>
          </p:cNvSpPr>
          <p:nvPr>
            <p:ph idx="10" hasCustomPrompt="1"/>
          </p:nvPr>
        </p:nvSpPr>
        <p:spPr>
          <a:xfrm>
            <a:off x="142844" y="2714626"/>
            <a:ext cx="8848786" cy="252414"/>
          </a:xfrm>
        </p:spPr>
        <p:txBody>
          <a:bodyPr lIns="0" tIns="0" rIns="0" bIns="0"/>
          <a:lstStyle>
            <a:lvl1pPr marL="0" indent="0">
              <a:defRPr sz="1200" cap="all" baseline="0">
                <a:solidFill>
                  <a:srgbClr val="FF9933"/>
                </a:solidFill>
                <a:latin typeface="Arial" pitchFamily="34" charset="0"/>
                <a:cs typeface="Arial" pitchFamily="34" charset="0"/>
              </a:defRPr>
            </a:lvl1pPr>
          </a:lstStyle>
          <a:p>
            <a:pPr lvl="0"/>
            <a:r>
              <a:rPr lang="en-US" dirty="0" smtClean="0"/>
              <a:t>EVENT</a:t>
            </a:r>
            <a:endParaRPr lang="sv-SE" dirty="0"/>
          </a:p>
        </p:txBody>
      </p:sp>
      <p:sp>
        <p:nvSpPr>
          <p:cNvPr id="10" name="Text Placeholder 9"/>
          <p:cNvSpPr>
            <a:spLocks noGrp="1"/>
          </p:cNvSpPr>
          <p:nvPr>
            <p:ph type="body" sz="quarter" idx="11" hasCustomPrompt="1"/>
          </p:nvPr>
        </p:nvSpPr>
        <p:spPr>
          <a:xfrm>
            <a:off x="142844" y="4786328"/>
            <a:ext cx="7943882" cy="242872"/>
          </a:xfrm>
        </p:spPr>
        <p:txBody>
          <a:bodyPr wrap="square" lIns="0" tIns="0" rIns="0" bIns="0" anchor="b"/>
          <a:lstStyle>
            <a:lvl1pPr algn="l">
              <a:defRPr sz="1400" kern="0" spc="0" baseline="0">
                <a:solidFill>
                  <a:schemeClr val="tx1">
                    <a:lumMod val="50000"/>
                  </a:schemeClr>
                </a:solidFill>
                <a:latin typeface="Arial" pitchFamily="34" charset="0"/>
                <a:cs typeface="Arial" pitchFamily="34" charset="0"/>
              </a:defRPr>
            </a:lvl1pPr>
          </a:lstStyle>
          <a:p>
            <a:pPr lvl="0"/>
            <a:r>
              <a:rPr lang="sv-SE" dirty="0" smtClean="0"/>
              <a:t>INACTIVE SECTION &gt; INACTIVE SECTION &gt; ACTIVE SECTION</a:t>
            </a:r>
            <a:endParaRPr lang="sv-SE"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layout">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79512" y="915566"/>
            <a:ext cx="8784976" cy="3528392"/>
          </a:xfrm>
          <a:noFill/>
          <a:ln w="9525">
            <a:noFill/>
            <a:miter lim="800000"/>
            <a:headEnd/>
            <a:tailEnd/>
          </a:ln>
        </p:spPr>
        <p:txBody>
          <a:bodyPr vert="horz" wrap="square" lIns="0" tIns="0" rIns="0" bIns="0" numCol="1" anchor="t" anchorCtr="0" compatLnSpc="1">
            <a:prstTxWarp prst="textNoShape">
              <a:avLst/>
            </a:prstTxWarp>
          </a:bodyPr>
          <a:lstStyle>
            <a:lvl1pPr marL="285750" indent="-285750">
              <a:buClr>
                <a:srgbClr val="FF9933"/>
              </a:buClr>
              <a:buSzPct val="100000"/>
              <a:buFont typeface="Arial" pitchFamily="34" charset="0"/>
              <a:buChar char="›"/>
              <a:defRPr lang="en-US" sz="1800" kern="1200" baseline="0" dirty="0" smtClean="0">
                <a:solidFill>
                  <a:schemeClr val="bg2">
                    <a:lumMod val="20000"/>
                    <a:lumOff val="80000"/>
                  </a:schemeClr>
                </a:solidFill>
                <a:latin typeface="+mn-lt"/>
                <a:ea typeface="+mn-ea"/>
                <a:cs typeface="Arial" pitchFamily="34" charset="0"/>
              </a:defRPr>
            </a:lvl1pPr>
            <a:lvl2pPr marL="1257300" indent="-896938" defTabSz="360000">
              <a:buClr>
                <a:srgbClr val="FF9933"/>
              </a:buClr>
              <a:buSzPct val="100000"/>
              <a:buFont typeface="Arial" pitchFamily="34" charset="0"/>
              <a:buChar char="›"/>
              <a:tabLst/>
              <a:defRPr sz="1800" b="0">
                <a:solidFill>
                  <a:schemeClr val="bg2">
                    <a:lumMod val="20000"/>
                    <a:lumOff val="80000"/>
                  </a:schemeClr>
                </a:solidFill>
                <a:latin typeface="+mn-lt"/>
                <a:cs typeface="Arial" pitchFamily="34" charset="0"/>
              </a:defRPr>
            </a:lvl2pPr>
            <a:lvl3pPr marL="530225" indent="-444500">
              <a:buClr>
                <a:srgbClr val="FF9933"/>
              </a:buClr>
              <a:buSzPct val="100000"/>
              <a:buFont typeface="Arial" pitchFamily="34" charset="0"/>
              <a:buChar char="›"/>
              <a:tabLst/>
              <a:defRPr sz="1400">
                <a:solidFill>
                  <a:schemeClr val="bg2">
                    <a:lumMod val="20000"/>
                    <a:lumOff val="80000"/>
                  </a:schemeClr>
                </a:solidFill>
                <a:latin typeface="+mn-lt"/>
                <a:cs typeface="Arial" pitchFamily="34" charset="0"/>
              </a:defRPr>
            </a:lvl3pPr>
            <a:lvl4pPr marL="890588" indent="-171450" defTabSz="360000">
              <a:buClr>
                <a:srgbClr val="FF9933"/>
              </a:buClr>
              <a:buSzPct val="100000"/>
              <a:buFont typeface="Arial" pitchFamily="34" charset="0"/>
              <a:buChar char="›"/>
              <a:tabLst/>
              <a:defRPr sz="1100">
                <a:solidFill>
                  <a:schemeClr val="bg2">
                    <a:lumMod val="20000"/>
                    <a:lumOff val="80000"/>
                  </a:schemeClr>
                </a:solidFill>
                <a:latin typeface="+mn-lt"/>
                <a:cs typeface="Arial" pitchFamily="34" charset="0"/>
              </a:defRPr>
            </a:lvl4pPr>
            <a:lvl5pPr marL="895350" indent="-184150" defTabSz="360000">
              <a:buClr>
                <a:schemeClr val="tx1">
                  <a:lumMod val="75000"/>
                </a:schemeClr>
              </a:buClr>
              <a:buSzPct val="110000"/>
              <a:buFont typeface="Wingdings" pitchFamily="2" charset="2"/>
              <a:buChar char="§"/>
              <a:tabLst/>
              <a:defRPr sz="1050">
                <a:solidFill>
                  <a:srgbClr val="C0C0C0"/>
                </a:solidFill>
                <a:latin typeface="Eurostile LT Std" pitchFamily="34" charset="0"/>
              </a:defRPr>
            </a:lvl5pPr>
            <a:lvl9pPr>
              <a:buNone/>
              <a:defRPr/>
            </a:lvl9pPr>
          </a:lstStyle>
          <a:p>
            <a:pPr marL="0" lvl="0" indent="0" algn="l" rtl="0" eaLnBrk="0" fontAlgn="base" hangingPunct="0">
              <a:spcBef>
                <a:spcPct val="0"/>
              </a:spcBef>
              <a:spcAft>
                <a:spcPct val="0"/>
              </a:spcAft>
              <a:buClr>
                <a:srgbClr val="F9F9F9"/>
              </a:buClr>
              <a:buSzPct val="65000"/>
            </a:pPr>
            <a:r>
              <a:rPr lang="en-US" dirty="0" smtClean="0"/>
              <a:t>Click to edit Master text styles. And this happens if the text flows over.</a:t>
            </a:r>
          </a:p>
          <a:p>
            <a:pPr marL="360363" lvl="1" indent="0" algn="l" rtl="0" eaLnBrk="0" fontAlgn="base" hangingPunct="0">
              <a:spcBef>
                <a:spcPct val="0"/>
              </a:spcBef>
              <a:spcAft>
                <a:spcPct val="0"/>
              </a:spcAft>
              <a:buClr>
                <a:srgbClr val="F9F9F9"/>
              </a:buClr>
              <a:buSzPct val="65000"/>
            </a:pPr>
            <a:r>
              <a:rPr lang="en-US" dirty="0" smtClean="0"/>
              <a:t> Second level</a:t>
            </a:r>
          </a:p>
          <a:p>
            <a:pPr marL="530225" lvl="2" indent="0" algn="l" rtl="0" eaLnBrk="0" fontAlgn="base" hangingPunct="0">
              <a:spcBef>
                <a:spcPct val="0"/>
              </a:spcBef>
              <a:spcAft>
                <a:spcPct val="0"/>
              </a:spcAft>
              <a:buClr>
                <a:srgbClr val="F9F9F9"/>
              </a:buClr>
              <a:buSzPct val="65000"/>
            </a:pPr>
            <a:r>
              <a:rPr lang="en-US" dirty="0" smtClean="0"/>
              <a:t> Third level</a:t>
            </a:r>
          </a:p>
          <a:p>
            <a:pPr marL="719138" lvl="3" indent="0" algn="l" rtl="0" eaLnBrk="0" fontAlgn="base" hangingPunct="0">
              <a:spcBef>
                <a:spcPct val="0"/>
              </a:spcBef>
              <a:spcAft>
                <a:spcPct val="0"/>
              </a:spcAft>
              <a:buClr>
                <a:srgbClr val="F9F9F9"/>
              </a:buClr>
              <a:buSzPct val="65000"/>
            </a:pPr>
            <a:r>
              <a:rPr lang="en-US" dirty="0" smtClean="0"/>
              <a:t> Fourth level</a:t>
            </a:r>
          </a:p>
        </p:txBody>
      </p:sp>
      <p:sp>
        <p:nvSpPr>
          <p:cNvPr id="7" name="Title 6"/>
          <p:cNvSpPr>
            <a:spLocks noGrp="1"/>
          </p:cNvSpPr>
          <p:nvPr>
            <p:ph type="title" hasCustomPrompt="1"/>
          </p:nvPr>
        </p:nvSpPr>
        <p:spPr>
          <a:xfrm>
            <a:off x="179512" y="195486"/>
            <a:ext cx="8834948" cy="469586"/>
          </a:xfrm>
          <a:noFill/>
          <a:ln>
            <a:noFill/>
          </a:ln>
        </p:spPr>
        <p:txBody>
          <a:bodyPr vert="horz" lIns="0" tIns="0" rIns="0" bIns="0" anchor="ctr">
            <a:noAutofit/>
            <a:scene3d>
              <a:camera prst="orthographicFront"/>
              <a:lightRig rig="soft" dir="t">
                <a:rot lat="0" lon="0" rev="16800000"/>
              </a:lightRig>
            </a:scene3d>
            <a:sp3d prstMaterial="softEdge"/>
          </a:bodyPr>
          <a:lstStyle>
            <a:lvl1pPr algn="l" rtl="0" eaLnBrk="0" fontAlgn="base" hangingPunct="0">
              <a:spcBef>
                <a:spcPct val="0"/>
              </a:spcBef>
              <a:spcAft>
                <a:spcPct val="0"/>
              </a:spcAft>
              <a:defRPr lang="en-US" sz="3300" b="1" i="0" kern="0" cap="all" spc="0" baseline="0" dirty="0" smtClean="0">
                <a:ln w="6350">
                  <a:noFill/>
                </a:ln>
                <a:gradFill flip="none" rotWithShape="1">
                  <a:gsLst>
                    <a:gs pos="12000">
                      <a:schemeClr val="tx1">
                        <a:lumMod val="36000"/>
                      </a:schemeClr>
                    </a:gs>
                    <a:gs pos="51000">
                      <a:schemeClr val="tx1">
                        <a:lumMod val="33000"/>
                        <a:lumOff val="67000"/>
                      </a:schemeClr>
                    </a:gs>
                    <a:gs pos="94000">
                      <a:schemeClr val="bg1">
                        <a:lumMod val="43000"/>
                        <a:lumOff val="57000"/>
                      </a:schemeClr>
                    </a:gs>
                  </a:gsLst>
                  <a:lin ang="15600000" scaled="0"/>
                  <a:tileRect/>
                </a:gradFill>
                <a:effectLst/>
                <a:latin typeface="+mj-lt"/>
                <a:ea typeface="+mj-ea"/>
                <a:cs typeface="Arial" pitchFamily="34" charset="0"/>
              </a:defRPr>
            </a:lvl1pPr>
          </a:lstStyle>
          <a:p>
            <a:r>
              <a:rPr lang="en-US" dirty="0" smtClean="0"/>
              <a:t>CLICK TO EDIT MASTER</a:t>
            </a:r>
            <a:endParaRPr lang="sv-SE"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1000" b="-1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380" y="206241"/>
            <a:ext cx="8229243" cy="857102"/>
          </a:xfrm>
          <a:prstGeom prst="rect">
            <a:avLst/>
          </a:prstGeom>
          <a:noFill/>
          <a:ln>
            <a:noFill/>
          </a:ln>
        </p:spPr>
        <p:txBody>
          <a:bodyPr vert="horz" lIns="84907" tIns="42454" rIns="84907" bIns="42454" anchor="ctr">
            <a:noAutofit/>
            <a:scene3d>
              <a:camera prst="orthographicFront"/>
              <a:lightRig rig="soft" dir="t">
                <a:rot lat="0" lon="0" rev="16800000"/>
              </a:lightRig>
            </a:scene3d>
            <a:sp3d prstMaterial="softEdge"/>
          </a:bodyPr>
          <a:lstStyle/>
          <a:p>
            <a:r>
              <a:rPr lang="en-US" dirty="0" smtClean="0"/>
              <a:t>CLICK TO EDIT MASTER TITLE STYLE</a:t>
            </a:r>
            <a:endParaRPr lang="en-US" dirty="0"/>
          </a:p>
        </p:txBody>
      </p:sp>
      <p:sp>
        <p:nvSpPr>
          <p:cNvPr id="1027" name="Text Placeholder 12"/>
          <p:cNvSpPr>
            <a:spLocks noGrp="1"/>
          </p:cNvSpPr>
          <p:nvPr>
            <p:ph type="body" idx="1"/>
          </p:nvPr>
        </p:nvSpPr>
        <p:spPr bwMode="auto">
          <a:xfrm>
            <a:off x="468000" y="1224000"/>
            <a:ext cx="8229243" cy="3531971"/>
          </a:xfrm>
          <a:prstGeom prst="rect">
            <a:avLst/>
          </a:prstGeom>
          <a:noFill/>
          <a:ln w="9525">
            <a:noFill/>
            <a:miter lim="800000"/>
            <a:headEnd/>
            <a:tailEnd/>
          </a:ln>
        </p:spPr>
        <p:txBody>
          <a:bodyPr vert="horz" wrap="square" lIns="84907" tIns="42454" rIns="84907" bIns="42454" numCol="1" anchor="t" anchorCtr="0" compatLnSpc="1">
            <a:prstTxWarp prst="textNoShape">
              <a:avLst/>
            </a:prstTxWarp>
          </a:bodyPr>
          <a:lstStyle/>
          <a:p>
            <a:pPr marL="0" lvl="0" indent="0" algn="l" rtl="0" eaLnBrk="0" fontAlgn="base" hangingPunct="0">
              <a:spcBef>
                <a:spcPct val="0"/>
              </a:spcBef>
              <a:spcAft>
                <a:spcPct val="0"/>
              </a:spcAft>
              <a:buClr>
                <a:srgbClr val="F9F9F9"/>
              </a:buClr>
              <a:buSzPct val="65000"/>
            </a:pPr>
            <a:r>
              <a:rPr lang="en-US" dirty="0" smtClean="0"/>
              <a:t>Click to edit Master text styles</a:t>
            </a:r>
          </a:p>
          <a:p>
            <a:pPr marL="0" lvl="0" indent="0" algn="l" rtl="0" eaLnBrk="0" fontAlgn="base" hangingPunct="0">
              <a:spcBef>
                <a:spcPct val="0"/>
              </a:spcBef>
              <a:spcAft>
                <a:spcPct val="0"/>
              </a:spcAft>
              <a:buClr>
                <a:srgbClr val="F9F9F9"/>
              </a:buClr>
              <a:buSzPct val="65000"/>
            </a:pPr>
            <a:r>
              <a:rPr lang="en-US" dirty="0" smtClean="0"/>
              <a:t>Second level</a:t>
            </a:r>
          </a:p>
          <a:p>
            <a:pPr marL="0" lvl="0" indent="0" algn="l" rtl="0" eaLnBrk="0" fontAlgn="base" hangingPunct="0">
              <a:spcBef>
                <a:spcPct val="0"/>
              </a:spcBef>
              <a:spcAft>
                <a:spcPct val="0"/>
              </a:spcAft>
              <a:buClr>
                <a:srgbClr val="F9F9F9"/>
              </a:buClr>
              <a:buSzPct val="65000"/>
            </a:pPr>
            <a:r>
              <a:rPr lang="en-US" dirty="0" smtClean="0"/>
              <a:t>Third level</a:t>
            </a:r>
          </a:p>
          <a:p>
            <a:pPr marL="0" lvl="0" indent="0" algn="l" rtl="0" eaLnBrk="0" fontAlgn="base" hangingPunct="0">
              <a:spcBef>
                <a:spcPct val="0"/>
              </a:spcBef>
              <a:spcAft>
                <a:spcPct val="0"/>
              </a:spcAft>
              <a:buClr>
                <a:srgbClr val="F9F9F9"/>
              </a:buClr>
              <a:buSzPct val="65000"/>
            </a:pPr>
            <a:r>
              <a:rPr lang="en-US" dirty="0" smtClean="0"/>
              <a:t>Fourth level</a:t>
            </a:r>
          </a:p>
          <a:p>
            <a:pPr marL="0" lvl="0" indent="0" algn="l" rtl="0" eaLnBrk="0" fontAlgn="base" hangingPunct="0">
              <a:spcBef>
                <a:spcPct val="0"/>
              </a:spcBef>
              <a:spcAft>
                <a:spcPct val="0"/>
              </a:spcAft>
              <a:buClr>
                <a:srgbClr val="F9F9F9"/>
              </a:buClr>
              <a:buSzPct val="65000"/>
            </a:pPr>
            <a:r>
              <a:rPr lang="en-US" dirty="0" smtClean="0"/>
              <a:t>Fifth level</a:t>
            </a:r>
          </a:p>
        </p:txBody>
      </p:sp>
      <p:pic>
        <p:nvPicPr>
          <p:cNvPr id="4" name="Picture 12" descr="Untitled-1 copy"/>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179512" y="4587974"/>
            <a:ext cx="1619250" cy="42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descr="Untitled-2 copy"/>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7772400" y="3677333"/>
            <a:ext cx="1235075" cy="137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715" r:id="rId1"/>
    <p:sldLayoutId id="2147483713" r:id="rId2"/>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lang="en-US" sz="4000" b="0" i="0" kern="0" cap="none" spc="0" baseline="0" dirty="0">
          <a:ln w="6350">
            <a:noFill/>
          </a:ln>
          <a:gradFill flip="none" rotWithShape="1">
            <a:gsLst>
              <a:gs pos="27000">
                <a:schemeClr val="tx1">
                  <a:lumMod val="50000"/>
                </a:schemeClr>
              </a:gs>
              <a:gs pos="66000">
                <a:schemeClr val="tx1">
                  <a:lumMod val="75000"/>
                </a:schemeClr>
              </a:gs>
              <a:gs pos="100000">
                <a:schemeClr val="tx1">
                  <a:lumMod val="95000"/>
                </a:schemeClr>
              </a:gs>
            </a:gsLst>
            <a:lin ang="16200000" scaled="1"/>
            <a:tileRect/>
          </a:gradFill>
          <a:effectLst/>
          <a:latin typeface="+mj-lt"/>
          <a:ea typeface="+mj-ea"/>
          <a:cs typeface="Arial" pitchFamily="34" charset="0"/>
        </a:defRPr>
      </a:lvl1pPr>
      <a:lvl2pPr algn="l" rtl="0" eaLnBrk="0" fontAlgn="base" hangingPunct="0">
        <a:spcBef>
          <a:spcPct val="0"/>
        </a:spcBef>
        <a:spcAft>
          <a:spcPct val="0"/>
        </a:spcAft>
        <a:defRPr sz="3800">
          <a:solidFill>
            <a:schemeClr val="tx1"/>
          </a:solidFill>
          <a:latin typeface="Impact" pitchFamily="34" charset="0"/>
        </a:defRPr>
      </a:lvl2pPr>
      <a:lvl3pPr algn="l" rtl="0" eaLnBrk="0" fontAlgn="base" hangingPunct="0">
        <a:spcBef>
          <a:spcPct val="0"/>
        </a:spcBef>
        <a:spcAft>
          <a:spcPct val="0"/>
        </a:spcAft>
        <a:defRPr sz="3800">
          <a:solidFill>
            <a:schemeClr val="tx1"/>
          </a:solidFill>
          <a:latin typeface="Impact" pitchFamily="34" charset="0"/>
        </a:defRPr>
      </a:lvl3pPr>
      <a:lvl4pPr algn="l" rtl="0" eaLnBrk="0" fontAlgn="base" hangingPunct="0">
        <a:spcBef>
          <a:spcPct val="0"/>
        </a:spcBef>
        <a:spcAft>
          <a:spcPct val="0"/>
        </a:spcAft>
        <a:defRPr sz="3800">
          <a:solidFill>
            <a:schemeClr val="tx1"/>
          </a:solidFill>
          <a:latin typeface="Impact" pitchFamily="34" charset="0"/>
        </a:defRPr>
      </a:lvl4pPr>
      <a:lvl5pPr algn="l" rtl="0" eaLnBrk="0" fontAlgn="base" hangingPunct="0">
        <a:spcBef>
          <a:spcPct val="0"/>
        </a:spcBef>
        <a:spcAft>
          <a:spcPct val="0"/>
        </a:spcAft>
        <a:defRPr sz="3800">
          <a:solidFill>
            <a:schemeClr val="tx1"/>
          </a:solidFill>
          <a:latin typeface="Impact" pitchFamily="34" charset="0"/>
        </a:defRPr>
      </a:lvl5pPr>
      <a:lvl6pPr marL="267508" algn="l" rtl="0" fontAlgn="base">
        <a:spcBef>
          <a:spcPct val="0"/>
        </a:spcBef>
        <a:spcAft>
          <a:spcPct val="0"/>
        </a:spcAft>
        <a:defRPr sz="3800">
          <a:solidFill>
            <a:schemeClr val="tx1"/>
          </a:solidFill>
          <a:latin typeface="Impact" pitchFamily="34" charset="0"/>
        </a:defRPr>
      </a:lvl6pPr>
      <a:lvl7pPr marL="535015" algn="l" rtl="0" fontAlgn="base">
        <a:spcBef>
          <a:spcPct val="0"/>
        </a:spcBef>
        <a:spcAft>
          <a:spcPct val="0"/>
        </a:spcAft>
        <a:defRPr sz="3800">
          <a:solidFill>
            <a:schemeClr val="tx1"/>
          </a:solidFill>
          <a:latin typeface="Impact" pitchFamily="34" charset="0"/>
        </a:defRPr>
      </a:lvl7pPr>
      <a:lvl8pPr marL="802523" algn="l" rtl="0" fontAlgn="base">
        <a:spcBef>
          <a:spcPct val="0"/>
        </a:spcBef>
        <a:spcAft>
          <a:spcPct val="0"/>
        </a:spcAft>
        <a:defRPr sz="3800">
          <a:solidFill>
            <a:schemeClr val="tx1"/>
          </a:solidFill>
          <a:latin typeface="Impact" pitchFamily="34" charset="0"/>
        </a:defRPr>
      </a:lvl8pPr>
      <a:lvl9pPr marL="1070031" algn="l" rtl="0" fontAlgn="base">
        <a:spcBef>
          <a:spcPct val="0"/>
        </a:spcBef>
        <a:spcAft>
          <a:spcPct val="0"/>
        </a:spcAft>
        <a:defRPr sz="3800">
          <a:solidFill>
            <a:schemeClr val="tx1"/>
          </a:solidFill>
          <a:latin typeface="Impact" pitchFamily="34" charset="0"/>
        </a:defRPr>
      </a:lvl9pPr>
    </p:titleStyle>
    <p:bodyStyle>
      <a:lvl1pPr marL="342900" indent="-342900" algn="l" rtl="0" eaLnBrk="0" fontAlgn="base" hangingPunct="0">
        <a:spcBef>
          <a:spcPct val="0"/>
        </a:spcBef>
        <a:spcAft>
          <a:spcPct val="0"/>
        </a:spcAft>
        <a:buClr>
          <a:srgbClr val="FF9933"/>
        </a:buClr>
        <a:buSzPct val="65000"/>
        <a:buFont typeface="Wingdings" pitchFamily="2" charset="2"/>
        <a:buNone/>
        <a:defRPr lang="en-US" sz="2000" kern="1200" baseline="0" dirty="0" smtClean="0">
          <a:solidFill>
            <a:schemeClr val="tx1">
              <a:lumMod val="50000"/>
            </a:schemeClr>
          </a:solidFill>
          <a:latin typeface="+mn-lt"/>
          <a:ea typeface="+mn-ea"/>
          <a:cs typeface="Arial" pitchFamily="34" charset="0"/>
        </a:defRPr>
      </a:lvl1pPr>
      <a:lvl2pPr marL="209919" indent="57588" algn="l" rtl="0" eaLnBrk="0" fontAlgn="base" hangingPunct="0">
        <a:spcBef>
          <a:spcPct val="0"/>
        </a:spcBef>
        <a:spcAft>
          <a:spcPct val="0"/>
        </a:spcAft>
        <a:buClr>
          <a:schemeClr val="tx1"/>
        </a:buClr>
        <a:buSzPct val="80000"/>
        <a:buFontTx/>
        <a:buNone/>
        <a:defRPr sz="1900" kern="1200">
          <a:solidFill>
            <a:schemeClr val="tx1"/>
          </a:solidFill>
          <a:latin typeface="Eurostile LT Std" pitchFamily="34" charset="0"/>
          <a:ea typeface="+mn-ea"/>
          <a:cs typeface="+mn-cs"/>
        </a:defRPr>
      </a:lvl2pPr>
      <a:lvl3pPr marL="420768" indent="114248" algn="l" rtl="0" eaLnBrk="0" fontAlgn="base" hangingPunct="0">
        <a:spcBef>
          <a:spcPct val="0"/>
        </a:spcBef>
        <a:spcAft>
          <a:spcPct val="0"/>
        </a:spcAft>
        <a:buClr>
          <a:schemeClr val="tx1"/>
        </a:buClr>
        <a:buSzPct val="95000"/>
        <a:buFontTx/>
        <a:buNone/>
        <a:defRPr sz="2000" kern="1200">
          <a:solidFill>
            <a:schemeClr val="tx1"/>
          </a:solidFill>
          <a:latin typeface="Eurostile LT Std" pitchFamily="34" charset="0"/>
          <a:ea typeface="+mn-ea"/>
          <a:cs typeface="+mn-cs"/>
        </a:defRPr>
      </a:lvl3pPr>
      <a:lvl4pPr marL="631615" indent="170908" algn="l" rtl="0" eaLnBrk="0" fontAlgn="base" hangingPunct="0">
        <a:spcBef>
          <a:spcPct val="0"/>
        </a:spcBef>
        <a:spcAft>
          <a:spcPct val="0"/>
        </a:spcAft>
        <a:buClr>
          <a:schemeClr val="tx1"/>
        </a:buClr>
        <a:buSzPct val="100000"/>
        <a:buFontTx/>
        <a:buNone/>
        <a:defRPr sz="1900" kern="1200">
          <a:solidFill>
            <a:schemeClr val="tx1"/>
          </a:solidFill>
          <a:latin typeface="Eurostile LT Std" pitchFamily="34" charset="0"/>
          <a:ea typeface="+mn-ea"/>
          <a:cs typeface="+mn-cs"/>
        </a:defRPr>
      </a:lvl4pPr>
      <a:lvl5pPr marL="842464" indent="227568" algn="l" rtl="0" eaLnBrk="0" fontAlgn="base" hangingPunct="0">
        <a:spcBef>
          <a:spcPct val="0"/>
        </a:spcBef>
        <a:spcAft>
          <a:spcPct val="0"/>
        </a:spcAft>
        <a:buClr>
          <a:schemeClr val="tx1"/>
        </a:buClr>
        <a:buFontTx/>
        <a:buNone/>
        <a:defRPr sz="1900" kern="1200">
          <a:solidFill>
            <a:schemeClr val="tx1"/>
          </a:solidFill>
          <a:latin typeface="Eurostile LT Std" pitchFamily="34" charset="0"/>
          <a:ea typeface="+mn-ea"/>
          <a:cs typeface="+mn-cs"/>
        </a:defRPr>
      </a:lvl5pPr>
      <a:lvl6pPr marL="1638704" indent="-169814" algn="l" rtl="0" eaLnBrk="1" latinLnBrk="0" hangingPunct="1">
        <a:spcBef>
          <a:spcPct val="20000"/>
        </a:spcBef>
        <a:buClr>
          <a:schemeClr val="tx1"/>
        </a:buClr>
        <a:buFont typeface="Wingdings 3"/>
        <a:buChar char=""/>
        <a:defRPr kumimoji="0" sz="1700" kern="1200">
          <a:solidFill>
            <a:schemeClr val="tx1"/>
          </a:solidFill>
          <a:latin typeface="+mn-lt"/>
          <a:ea typeface="+mn-ea"/>
          <a:cs typeface="+mn-cs"/>
        </a:defRPr>
      </a:lvl6pPr>
      <a:lvl7pPr marL="1825500" indent="-169814" algn="l" rtl="0" eaLnBrk="1" latinLnBrk="0" hangingPunct="1">
        <a:spcBef>
          <a:spcPct val="20000"/>
        </a:spcBef>
        <a:buClr>
          <a:schemeClr val="tx1"/>
        </a:buClr>
        <a:buFont typeface="Wingdings 2"/>
        <a:buChar char=""/>
        <a:defRPr kumimoji="0" sz="1500" kern="1200">
          <a:solidFill>
            <a:schemeClr val="tx1"/>
          </a:solidFill>
          <a:latin typeface="+mn-lt"/>
          <a:ea typeface="+mn-ea"/>
          <a:cs typeface="+mn-cs"/>
        </a:defRPr>
      </a:lvl7pPr>
      <a:lvl8pPr marL="2012295" indent="-169814" algn="l" rtl="0" eaLnBrk="1" latinLnBrk="0" hangingPunct="1">
        <a:spcBef>
          <a:spcPct val="20000"/>
        </a:spcBef>
        <a:buClr>
          <a:schemeClr val="tx1"/>
        </a:buClr>
        <a:buFont typeface="Wingdings 2"/>
        <a:buChar char=""/>
        <a:defRPr kumimoji="0" sz="1300" kern="1200">
          <a:solidFill>
            <a:schemeClr val="tx1"/>
          </a:solidFill>
          <a:latin typeface="+mn-lt"/>
          <a:ea typeface="+mn-ea"/>
          <a:cs typeface="+mn-cs"/>
        </a:defRPr>
      </a:lvl8pPr>
      <a:lvl9pPr marL="2199090" indent="-169814" algn="l" rtl="0" eaLnBrk="1" latinLnBrk="0" hangingPunct="1">
        <a:spcBef>
          <a:spcPct val="20000"/>
        </a:spcBef>
        <a:buClr>
          <a:schemeClr val="tx1"/>
        </a:buClr>
        <a:buFont typeface="Wingdings 2"/>
        <a:buChar char=""/>
        <a:defRPr kumimoji="0" sz="13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24535" algn="l" rtl="0" eaLnBrk="1" latinLnBrk="0" hangingPunct="1">
        <a:defRPr kumimoji="0" kern="1200">
          <a:solidFill>
            <a:schemeClr val="tx1"/>
          </a:solidFill>
          <a:latin typeface="+mn-lt"/>
          <a:ea typeface="+mn-ea"/>
          <a:cs typeface="+mn-cs"/>
        </a:defRPr>
      </a:lvl2pPr>
      <a:lvl3pPr marL="849070" algn="l" rtl="0" eaLnBrk="1" latinLnBrk="0" hangingPunct="1">
        <a:defRPr kumimoji="0" kern="1200">
          <a:solidFill>
            <a:schemeClr val="tx1"/>
          </a:solidFill>
          <a:latin typeface="+mn-lt"/>
          <a:ea typeface="+mn-ea"/>
          <a:cs typeface="+mn-cs"/>
        </a:defRPr>
      </a:lvl3pPr>
      <a:lvl4pPr marL="1273604" algn="l" rtl="0" eaLnBrk="1" latinLnBrk="0" hangingPunct="1">
        <a:defRPr kumimoji="0" kern="1200">
          <a:solidFill>
            <a:schemeClr val="tx1"/>
          </a:solidFill>
          <a:latin typeface="+mn-lt"/>
          <a:ea typeface="+mn-ea"/>
          <a:cs typeface="+mn-cs"/>
        </a:defRPr>
      </a:lvl4pPr>
      <a:lvl5pPr marL="1698139" algn="l" rtl="0" eaLnBrk="1" latinLnBrk="0" hangingPunct="1">
        <a:defRPr kumimoji="0" kern="1200">
          <a:solidFill>
            <a:schemeClr val="tx1"/>
          </a:solidFill>
          <a:latin typeface="+mn-lt"/>
          <a:ea typeface="+mn-ea"/>
          <a:cs typeface="+mn-cs"/>
        </a:defRPr>
      </a:lvl5pPr>
      <a:lvl6pPr marL="2122674" algn="l" rtl="0" eaLnBrk="1" latinLnBrk="0" hangingPunct="1">
        <a:defRPr kumimoji="0" kern="1200">
          <a:solidFill>
            <a:schemeClr val="tx1"/>
          </a:solidFill>
          <a:latin typeface="+mn-lt"/>
          <a:ea typeface="+mn-ea"/>
          <a:cs typeface="+mn-cs"/>
        </a:defRPr>
      </a:lvl6pPr>
      <a:lvl7pPr marL="2547208" algn="l" rtl="0" eaLnBrk="1" latinLnBrk="0" hangingPunct="1">
        <a:defRPr kumimoji="0" kern="1200">
          <a:solidFill>
            <a:schemeClr val="tx1"/>
          </a:solidFill>
          <a:latin typeface="+mn-lt"/>
          <a:ea typeface="+mn-ea"/>
          <a:cs typeface="+mn-cs"/>
        </a:defRPr>
      </a:lvl7pPr>
      <a:lvl8pPr marL="2971743" algn="l" rtl="0" eaLnBrk="1" latinLnBrk="0" hangingPunct="1">
        <a:defRPr kumimoji="0" kern="1200">
          <a:solidFill>
            <a:schemeClr val="tx1"/>
          </a:solidFill>
          <a:latin typeface="+mn-lt"/>
          <a:ea typeface="+mn-ea"/>
          <a:cs typeface="+mn-cs"/>
        </a:defRPr>
      </a:lvl8pPr>
      <a:lvl9pPr marL="339627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sv-SE" dirty="0" smtClean="0">
                <a:latin typeface="Eurostile LT Pro Bold" pitchFamily="34" charset="0"/>
              </a:rPr>
              <a:t>A step towards data orientation</a:t>
            </a:r>
            <a:endParaRPr lang="sv-SE" dirty="0">
              <a:latin typeface="Eurostile LT Pro Bold" pitchFamily="34" charset="0"/>
            </a:endParaRPr>
          </a:p>
        </p:txBody>
      </p:sp>
      <p:sp>
        <p:nvSpPr>
          <p:cNvPr id="12" name="Content Placeholder 11"/>
          <p:cNvSpPr>
            <a:spLocks noGrp="1"/>
          </p:cNvSpPr>
          <p:nvPr>
            <p:ph idx="1"/>
          </p:nvPr>
        </p:nvSpPr>
        <p:spPr/>
        <p:txBody>
          <a:bodyPr/>
          <a:lstStyle/>
          <a:p>
            <a:r>
              <a:rPr lang="sv-SE" dirty="0" smtClean="0">
                <a:latin typeface="Eurostile LT Pro" pitchFamily="34" charset="0"/>
              </a:rPr>
              <a:t>JOHAN TORP                                                                     </a:t>
            </a:r>
            <a:r>
              <a:rPr lang="sv-SE" sz="1200" dirty="0" smtClean="0">
                <a:latin typeface="Eurostile LT Pro" pitchFamily="34" charset="0"/>
              </a:rPr>
              <a:t>&lt;JOHAN.torp@DICE.SE&gt;</a:t>
            </a:r>
            <a:endParaRPr lang="sv-SE" sz="1200" dirty="0">
              <a:latin typeface="Eurostile LT Pro" pitchFamily="34" charset="0"/>
            </a:endParaRPr>
          </a:p>
        </p:txBody>
      </p:sp>
      <p:sp>
        <p:nvSpPr>
          <p:cNvPr id="13" name="Content Placeholder 12"/>
          <p:cNvSpPr>
            <a:spLocks noGrp="1"/>
          </p:cNvSpPr>
          <p:nvPr>
            <p:ph idx="10"/>
          </p:nvPr>
        </p:nvSpPr>
        <p:spPr/>
        <p:txBody>
          <a:bodyPr/>
          <a:lstStyle/>
          <a:p>
            <a:r>
              <a:rPr lang="sv-SE" dirty="0" smtClean="0">
                <a:latin typeface="Eurostile LT Pro" pitchFamily="34" charset="0"/>
              </a:rPr>
              <a:t>DICE CODERS DAY 3/11 2010</a:t>
            </a:r>
            <a:endParaRPr lang="sv-SE" dirty="0">
              <a:latin typeface="Eurostile LT Pro" pitchFamily="34" charset="0"/>
            </a:endParaRPr>
          </a:p>
        </p:txBody>
      </p:sp>
      <p:sp>
        <p:nvSpPr>
          <p:cNvPr id="14" name="Text Placeholder 13"/>
          <p:cNvSpPr>
            <a:spLocks noGrp="1"/>
          </p:cNvSpPr>
          <p:nvPr>
            <p:ph type="body" sz="quarter" idx="11"/>
          </p:nvPr>
        </p:nvSpPr>
        <p:spPr/>
        <p:txBody>
          <a:bodyPr/>
          <a:lstStyle/>
          <a:p>
            <a:endParaRPr lang="sv-SE"/>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sv-SE" dirty="0" smtClean="0"/>
              <a:t>Pathfinder </a:t>
            </a:r>
            <a:r>
              <a:rPr lang="sv-SE" dirty="0" smtClean="0">
                <a:solidFill>
                  <a:srgbClr val="FF9933"/>
                </a:solidFill>
              </a:rPr>
              <a:t>- find path, path invalidation, circle tests, raycasts</a:t>
            </a:r>
          </a:p>
          <a:p>
            <a:r>
              <a:rPr lang="sv-SE" dirty="0"/>
              <a:t>Random position </a:t>
            </a:r>
            <a:r>
              <a:rPr lang="sv-SE" dirty="0" smtClean="0"/>
              <a:t>generator </a:t>
            </a:r>
            <a:r>
              <a:rPr lang="sv-SE" dirty="0" smtClean="0">
                <a:solidFill>
                  <a:srgbClr val="FF9933"/>
                </a:solidFill>
              </a:rPr>
              <a:t>- can go-tests</a:t>
            </a:r>
          </a:p>
          <a:p>
            <a:r>
              <a:rPr lang="sv-SE" dirty="0"/>
              <a:t>Manager </a:t>
            </a:r>
            <a:r>
              <a:rPr lang="sv-SE" dirty="0" smtClean="0">
                <a:solidFill>
                  <a:srgbClr val="FF9933"/>
                </a:solidFill>
              </a:rPr>
              <a:t>- load nav mesh, obstacles, destruction, updates</a:t>
            </a:r>
          </a:p>
          <a:p>
            <a:endParaRPr lang="sv-SE" dirty="0"/>
          </a:p>
          <a:p>
            <a:endParaRPr lang="sv-SE" dirty="0" smtClean="0"/>
          </a:p>
          <a:p>
            <a:pPr marL="0" indent="0">
              <a:buNone/>
            </a:pPr>
            <a:r>
              <a:rPr lang="sv-SE" dirty="0" smtClean="0"/>
              <a:t>Left some </a:t>
            </a:r>
            <a:r>
              <a:rPr lang="sv-SE" dirty="0"/>
              <a:t>raycasts </a:t>
            </a:r>
            <a:r>
              <a:rPr lang="sv-SE" dirty="0" smtClean="0"/>
              <a:t>synchronous</a:t>
            </a:r>
          </a:p>
          <a:p>
            <a:endParaRPr lang="sv-SE" dirty="0" smtClean="0"/>
          </a:p>
        </p:txBody>
      </p:sp>
      <p:sp>
        <p:nvSpPr>
          <p:cNvPr id="3" name="Title 2"/>
          <p:cNvSpPr>
            <a:spLocks noGrp="1"/>
          </p:cNvSpPr>
          <p:nvPr>
            <p:ph type="title"/>
          </p:nvPr>
        </p:nvSpPr>
        <p:spPr/>
        <p:txBody>
          <a:bodyPr/>
          <a:lstStyle/>
          <a:p>
            <a:r>
              <a:rPr lang="sv-SE" dirty="0" smtClean="0"/>
              <a:t>ABSTRACTIONS</a:t>
            </a:r>
            <a:endParaRPr lang="sv-SE" dirty="0"/>
          </a:p>
        </p:txBody>
      </p:sp>
    </p:spTree>
    <p:extLst>
      <p:ext uri="{BB962C8B-B14F-4D97-AF65-F5344CB8AC3E}">
        <p14:creationId xmlns:p14="http://schemas.microsoft.com/office/powerpoint/2010/main" xmlns="" val="379764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solidFill>
            <a:schemeClr val="tx1"/>
          </a:solidFill>
        </p:spPr>
        <p:txBody>
          <a:bodyPr/>
          <a:lstStyle/>
          <a:p>
            <a:endParaRPr lang="sv-SE" sz="1100" dirty="0" smtClean="0">
              <a:solidFill>
                <a:schemeClr val="bg1"/>
              </a:solidFill>
              <a:latin typeface="Courier New" pitchFamily="49" charset="0"/>
              <a:cs typeface="Courier New" pitchFamily="49" charset="0"/>
            </a:endParaRPr>
          </a:p>
          <a:p>
            <a:r>
              <a:rPr lang="sv-SE" sz="1100" b="1" dirty="0">
                <a:solidFill>
                  <a:srgbClr val="0000FF"/>
                </a:solidFill>
                <a:latin typeface="Courier New" pitchFamily="49" charset="0"/>
                <a:cs typeface="Courier New" pitchFamily="49" charset="0"/>
              </a:rPr>
              <a:t>interface</a:t>
            </a:r>
            <a:r>
              <a:rPr lang="sv-SE" sz="1100" b="1" dirty="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Pathfinder</a:t>
            </a:r>
            <a:r>
              <a:rPr lang="sv-SE" sz="1100" b="1" dirty="0">
                <a:solidFill>
                  <a:prstClr val="black"/>
                </a:solidFill>
                <a:latin typeface="Courier New" pitchFamily="49" charset="0"/>
                <a:cs typeface="Courier New" pitchFamily="49" charset="0"/>
              </a:rPr>
              <a:t> </a:t>
            </a:r>
            <a:endParaRPr lang="sv-SE" sz="1100" b="1" dirty="0" smtClean="0">
              <a:solidFill>
                <a:prstClr val="black"/>
              </a:solidFill>
              <a:latin typeface="Courier New" pitchFamily="49" charset="0"/>
              <a:cs typeface="Courier New" pitchFamily="49" charset="0"/>
            </a:endParaRPr>
          </a:p>
          <a:p>
            <a:r>
              <a:rPr lang="sv-SE" sz="1100" b="1" dirty="0" smtClean="0">
                <a:solidFill>
                  <a:prstClr val="black"/>
                </a:solidFill>
                <a:latin typeface="Courier New" pitchFamily="49" charset="0"/>
                <a:cs typeface="Courier New" pitchFamily="49" charset="0"/>
              </a:rPr>
              <a:t>{</a:t>
            </a:r>
            <a:endParaRPr lang="sv-SE" sz="1100" b="1" dirty="0">
              <a:solidFill>
                <a:prstClr val="black"/>
              </a:solidFill>
              <a:latin typeface="Courier New" pitchFamily="49" charset="0"/>
              <a:cs typeface="Courier New" pitchFamily="49" charset="0"/>
            </a:endParaRPr>
          </a:p>
          <a:p>
            <a:r>
              <a:rPr lang="sv-SE" sz="1100" b="1" dirty="0">
                <a:solidFill>
                  <a:srgbClr val="0000FF"/>
                </a:solidFill>
                <a:latin typeface="Courier New" pitchFamily="49" charset="0"/>
                <a:cs typeface="Courier New" pitchFamily="49" charset="0"/>
              </a:rPr>
              <a:t>public</a:t>
            </a:r>
            <a:r>
              <a:rPr lang="sv-SE" sz="1100" b="1" dirty="0">
                <a:solidFill>
                  <a:prstClr val="black"/>
                </a:solidFill>
                <a:latin typeface="Courier New" pitchFamily="49" charset="0"/>
                <a:cs typeface="Courier New" pitchFamily="49" charset="0"/>
              </a:rPr>
              <a:t>:</a:t>
            </a:r>
          </a:p>
          <a:p>
            <a:r>
              <a:rPr lang="en-US" sz="1100" b="1" dirty="0">
                <a:solidFill>
                  <a:prstClr val="black"/>
                </a:solidFill>
                <a:latin typeface="Courier New" pitchFamily="49" charset="0"/>
                <a:cs typeface="Courier New" pitchFamily="49" charset="0"/>
              </a:rPr>
              <a:t>	</a:t>
            </a:r>
            <a:r>
              <a:rPr lang="en-US" sz="1100" b="1" dirty="0">
                <a:solidFill>
                  <a:srgbClr val="0000FF"/>
                </a:solidFill>
                <a:latin typeface="Courier New" pitchFamily="49" charset="0"/>
                <a:cs typeface="Courier New" pitchFamily="49" charset="0"/>
              </a:rPr>
              <a:t>virtual</a:t>
            </a:r>
            <a:r>
              <a:rPr lang="en-US" sz="1100" b="1" dirty="0">
                <a:solidFill>
                  <a:prstClr val="black"/>
                </a:solidFill>
                <a:latin typeface="Courier New" pitchFamily="49" charset="0"/>
                <a:cs typeface="Courier New" pitchFamily="49" charset="0"/>
              </a:rPr>
              <a:t> </a:t>
            </a:r>
            <a:r>
              <a:rPr lang="en-US" sz="1100" b="1" dirty="0" err="1">
                <a:solidFill>
                  <a:srgbClr val="010001"/>
                </a:solidFill>
                <a:latin typeface="Courier New" pitchFamily="49" charset="0"/>
                <a:cs typeface="Courier New" pitchFamily="49" charset="0"/>
              </a:rPr>
              <a:t>PathHandle</a:t>
            </a:r>
            <a:r>
              <a:rPr lang="en-US" sz="1100" b="1" dirty="0">
                <a:solidFill>
                  <a:prstClr val="black"/>
                </a:solidFill>
                <a:latin typeface="Courier New" pitchFamily="49" charset="0"/>
                <a:cs typeface="Courier New" pitchFamily="49" charset="0"/>
              </a:rPr>
              <a:t>* </a:t>
            </a:r>
            <a:r>
              <a:rPr lang="en-US" sz="1100" b="1" dirty="0" err="1">
                <a:solidFill>
                  <a:srgbClr val="010001"/>
                </a:solidFill>
                <a:latin typeface="Courier New" pitchFamily="49" charset="0"/>
                <a:cs typeface="Courier New" pitchFamily="49" charset="0"/>
              </a:rPr>
              <a:t>findPath</a:t>
            </a:r>
            <a:r>
              <a:rPr lang="en-US" sz="1100" b="1" dirty="0">
                <a:solidFill>
                  <a:prstClr val="black"/>
                </a:solidFill>
                <a:latin typeface="Courier New" pitchFamily="49" charset="0"/>
                <a:cs typeface="Courier New" pitchFamily="49" charset="0"/>
              </a:rPr>
              <a:t>(</a:t>
            </a:r>
            <a:r>
              <a:rPr lang="en-US" sz="1100" b="1" dirty="0" err="1">
                <a:solidFill>
                  <a:srgbClr val="0000FF"/>
                </a:solidFill>
                <a:latin typeface="Courier New" pitchFamily="49" charset="0"/>
                <a:cs typeface="Courier New" pitchFamily="49" charset="0"/>
              </a:rPr>
              <a:t>const</a:t>
            </a:r>
            <a:r>
              <a:rPr lang="en-US" sz="1100" b="1" dirty="0">
                <a:solidFill>
                  <a:prstClr val="black"/>
                </a:solidFill>
                <a:latin typeface="Courier New" pitchFamily="49" charset="0"/>
                <a:cs typeface="Courier New" pitchFamily="49" charset="0"/>
              </a:rPr>
              <a:t> </a:t>
            </a:r>
            <a:r>
              <a:rPr lang="en-US" sz="1100" b="1" dirty="0" err="1">
                <a:solidFill>
                  <a:srgbClr val="010001"/>
                </a:solidFill>
                <a:latin typeface="Courier New" pitchFamily="49" charset="0"/>
                <a:cs typeface="Courier New" pitchFamily="49" charset="0"/>
              </a:rPr>
              <a:t>PathfindingPosition</a:t>
            </a:r>
            <a:r>
              <a:rPr lang="en-US" sz="1100" b="1" dirty="0">
                <a:solidFill>
                  <a:prstClr val="black"/>
                </a:solidFill>
                <a:latin typeface="Courier New" pitchFamily="49" charset="0"/>
                <a:cs typeface="Courier New" pitchFamily="49" charset="0"/>
              </a:rPr>
              <a:t>&amp; </a:t>
            </a:r>
            <a:r>
              <a:rPr lang="en-US" sz="1100" b="1" dirty="0">
                <a:solidFill>
                  <a:srgbClr val="010001"/>
                </a:solidFill>
                <a:latin typeface="Courier New" pitchFamily="49" charset="0"/>
                <a:cs typeface="Courier New" pitchFamily="49" charset="0"/>
              </a:rPr>
              <a:t>start</a:t>
            </a:r>
            <a:r>
              <a:rPr lang="en-US" sz="1100" b="1" dirty="0">
                <a:solidFill>
                  <a:prstClr val="black"/>
                </a:solidFill>
                <a:latin typeface="Courier New" pitchFamily="49" charset="0"/>
                <a:cs typeface="Courier New" pitchFamily="49" charset="0"/>
              </a:rPr>
              <a:t>, </a:t>
            </a:r>
          </a:p>
          <a:p>
            <a:r>
              <a:rPr lang="sv-SE" sz="1100" b="1" dirty="0">
                <a:solidFill>
                  <a:prstClr val="black"/>
                </a:solidFill>
                <a:latin typeface="Courier New" pitchFamily="49" charset="0"/>
                <a:cs typeface="Courier New" pitchFamily="49" charset="0"/>
              </a:rPr>
              <a:t>	                             </a:t>
            </a:r>
            <a:r>
              <a:rPr lang="sv-SE" sz="1100" b="1" dirty="0">
                <a:solidFill>
                  <a:srgbClr val="0000FF"/>
                </a:solidFill>
                <a:latin typeface="Courier New" pitchFamily="49" charset="0"/>
                <a:cs typeface="Courier New" pitchFamily="49" charset="0"/>
              </a:rPr>
              <a:t>const</a:t>
            </a:r>
            <a:r>
              <a:rPr lang="sv-SE" sz="1100" b="1" dirty="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PathfindingPosition</a:t>
            </a:r>
            <a:r>
              <a:rPr lang="sv-SE" sz="1100" b="1" dirty="0">
                <a:solidFill>
                  <a:prstClr val="black"/>
                </a:solidFill>
                <a:latin typeface="Courier New" pitchFamily="49" charset="0"/>
                <a:cs typeface="Courier New" pitchFamily="49" charset="0"/>
              </a:rPr>
              <a:t>&amp; </a:t>
            </a:r>
            <a:r>
              <a:rPr lang="sv-SE" sz="1100" b="1" dirty="0">
                <a:solidFill>
                  <a:srgbClr val="010001"/>
                </a:solidFill>
                <a:latin typeface="Courier New" pitchFamily="49" charset="0"/>
                <a:cs typeface="Courier New" pitchFamily="49" charset="0"/>
              </a:rPr>
              <a:t>end</a:t>
            </a:r>
            <a:r>
              <a:rPr lang="sv-SE" sz="1100" b="1" dirty="0">
                <a:solidFill>
                  <a:prstClr val="black"/>
                </a:solidFill>
                <a:latin typeface="Courier New" pitchFamily="49" charset="0"/>
                <a:cs typeface="Courier New" pitchFamily="49" charset="0"/>
              </a:rPr>
              <a:t>,</a:t>
            </a:r>
          </a:p>
          <a:p>
            <a:r>
              <a:rPr lang="sv-SE" sz="1100" b="1" dirty="0">
                <a:solidFill>
                  <a:prstClr val="black"/>
                </a:solidFill>
                <a:latin typeface="Courier New" pitchFamily="49" charset="0"/>
                <a:cs typeface="Courier New" pitchFamily="49" charset="0"/>
              </a:rPr>
              <a:t>			 </a:t>
            </a:r>
            <a:r>
              <a:rPr lang="sv-SE" sz="1100" b="1" dirty="0" smtClean="0">
                <a:solidFill>
                  <a:prstClr val="black"/>
                </a:solidFill>
                <a:latin typeface="Courier New" pitchFamily="49" charset="0"/>
                <a:cs typeface="Courier New" pitchFamily="49" charset="0"/>
              </a:rPr>
              <a:t>      </a:t>
            </a:r>
            <a:r>
              <a:rPr lang="sv-SE" sz="1100" b="1" dirty="0" smtClean="0">
                <a:solidFill>
                  <a:srgbClr val="010001"/>
                </a:solidFill>
                <a:latin typeface="Courier New" pitchFamily="49" charset="0"/>
                <a:cs typeface="Courier New" pitchFamily="49" charset="0"/>
              </a:rPr>
              <a:t>Optional</a:t>
            </a:r>
            <a:r>
              <a:rPr lang="sv-SE" sz="1100" b="1" dirty="0" smtClean="0">
                <a:solidFill>
                  <a:prstClr val="black"/>
                </a:solidFill>
                <a:latin typeface="Courier New" pitchFamily="49" charset="0"/>
                <a:cs typeface="Courier New" pitchFamily="49" charset="0"/>
              </a:rPr>
              <a:t>&lt;</a:t>
            </a:r>
            <a:r>
              <a:rPr lang="sv-SE" sz="1100" b="1" dirty="0" smtClean="0">
                <a:solidFill>
                  <a:srgbClr val="0000FF"/>
                </a:solidFill>
                <a:latin typeface="Courier New" pitchFamily="49" charset="0"/>
                <a:cs typeface="Courier New" pitchFamily="49" charset="0"/>
              </a:rPr>
              <a:t>float</a:t>
            </a:r>
            <a:r>
              <a:rPr lang="sv-SE" sz="1100" b="1" dirty="0">
                <a:solidFill>
                  <a:prstClr val="black"/>
                </a:solidFill>
                <a:latin typeface="Courier New" pitchFamily="49" charset="0"/>
                <a:cs typeface="Courier New" pitchFamily="49" charset="0"/>
              </a:rPr>
              <a:t>&gt; </a:t>
            </a:r>
            <a:r>
              <a:rPr lang="sv-SE" sz="1100" b="1" dirty="0">
                <a:solidFill>
                  <a:srgbClr val="010001"/>
                </a:solidFill>
                <a:latin typeface="Courier New" pitchFamily="49" charset="0"/>
                <a:cs typeface="Courier New" pitchFamily="49" charset="0"/>
              </a:rPr>
              <a:t>corridorRadius</a:t>
            </a:r>
            <a:r>
              <a:rPr lang="sv-SE" sz="1100" b="1" dirty="0">
                <a:solidFill>
                  <a:prstClr val="black"/>
                </a:solidFill>
                <a:latin typeface="Courier New" pitchFamily="49" charset="0"/>
                <a:cs typeface="Courier New" pitchFamily="49" charset="0"/>
              </a:rPr>
              <a:t>,</a:t>
            </a:r>
          </a:p>
          <a:p>
            <a:r>
              <a:rPr lang="sv-SE" sz="1100" b="1" dirty="0">
                <a:solidFill>
                  <a:prstClr val="black"/>
                </a:solidFill>
                <a:latin typeface="Courier New" pitchFamily="49" charset="0"/>
                <a:cs typeface="Courier New" pitchFamily="49" charset="0"/>
              </a:rPr>
              <a:t>			 </a:t>
            </a:r>
            <a:r>
              <a:rPr lang="sv-SE" sz="1100" b="1" dirty="0" smtClean="0">
                <a:solidFill>
                  <a:prstClr val="black"/>
                </a:solidFill>
                <a:latin typeface="Courier New" pitchFamily="49" charset="0"/>
                <a:cs typeface="Courier New" pitchFamily="49" charset="0"/>
              </a:rPr>
              <a:t>      </a:t>
            </a:r>
            <a:r>
              <a:rPr lang="sv-SE" sz="1100" b="1" dirty="0" smtClean="0">
                <a:solidFill>
                  <a:srgbClr val="010001"/>
                </a:solidFill>
                <a:latin typeface="Courier New" pitchFamily="49" charset="0"/>
                <a:cs typeface="Courier New" pitchFamily="49" charset="0"/>
              </a:rPr>
              <a:t>PathHandle</a:t>
            </a:r>
            <a:r>
              <a:rPr lang="sv-SE" sz="1100" b="1" dirty="0">
                <a:solidFill>
                  <a:prstClr val="black"/>
                </a:solidFill>
                <a:latin typeface="Courier New" pitchFamily="49" charset="0"/>
                <a:cs typeface="Courier New" pitchFamily="49" charset="0"/>
              </a:rPr>
              <a:t>::</a:t>
            </a:r>
            <a:r>
              <a:rPr lang="sv-SE" sz="1100" b="1" dirty="0">
                <a:solidFill>
                  <a:srgbClr val="010001"/>
                </a:solidFill>
                <a:latin typeface="Courier New" pitchFamily="49" charset="0"/>
                <a:cs typeface="Courier New" pitchFamily="49" charset="0"/>
              </a:rPr>
              <a:t>StateListener</a:t>
            </a:r>
            <a:r>
              <a:rPr lang="sv-SE" sz="1100" b="1" dirty="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listener</a:t>
            </a:r>
            <a:r>
              <a:rPr lang="sv-SE" sz="1100" b="1" dirty="0">
                <a:solidFill>
                  <a:prstClr val="black"/>
                </a:solidFill>
                <a:latin typeface="Courier New" pitchFamily="49" charset="0"/>
                <a:cs typeface="Courier New" pitchFamily="49" charset="0"/>
              </a:rPr>
              <a:t>) = 0;</a:t>
            </a:r>
          </a:p>
          <a:p>
            <a:endParaRPr lang="sv-SE" sz="1100" b="1" dirty="0">
              <a:solidFill>
                <a:prstClr val="black"/>
              </a:solidFill>
              <a:latin typeface="Courier New" pitchFamily="49" charset="0"/>
              <a:cs typeface="Courier New" pitchFamily="49" charset="0"/>
            </a:endParaRPr>
          </a:p>
          <a:p>
            <a:r>
              <a:rPr lang="en-US" sz="1100" b="1" dirty="0">
                <a:solidFill>
                  <a:prstClr val="black"/>
                </a:solidFill>
                <a:latin typeface="Courier New" pitchFamily="49" charset="0"/>
                <a:cs typeface="Courier New" pitchFamily="49" charset="0"/>
              </a:rPr>
              <a:t>	</a:t>
            </a:r>
            <a:r>
              <a:rPr lang="en-US" sz="1100" b="1" dirty="0">
                <a:solidFill>
                  <a:srgbClr val="008000"/>
                </a:solidFill>
                <a:latin typeface="Courier New" pitchFamily="49" charset="0"/>
                <a:cs typeface="Courier New" pitchFamily="49" charset="0"/>
              </a:rPr>
              <a:t>/// More efficient version of </a:t>
            </a:r>
            <a:r>
              <a:rPr lang="en-US" sz="1100" b="1" dirty="0" err="1">
                <a:solidFill>
                  <a:srgbClr val="008000"/>
                </a:solidFill>
                <a:latin typeface="Courier New" pitchFamily="49" charset="0"/>
                <a:cs typeface="Courier New" pitchFamily="49" charset="0"/>
              </a:rPr>
              <a:t>findPath</a:t>
            </a:r>
            <a:r>
              <a:rPr lang="en-US" sz="1100" b="1" dirty="0">
                <a:solidFill>
                  <a:srgbClr val="008000"/>
                </a:solidFill>
                <a:latin typeface="Courier New" pitchFamily="49" charset="0"/>
                <a:cs typeface="Courier New" pitchFamily="49" charset="0"/>
              </a:rPr>
              <a:t> when start is the end of </a:t>
            </a:r>
            <a:r>
              <a:rPr lang="en-US" sz="1100" b="1" dirty="0" smtClean="0">
                <a:solidFill>
                  <a:srgbClr val="008000"/>
                </a:solidFill>
                <a:latin typeface="Courier New" pitchFamily="49" charset="0"/>
                <a:cs typeface="Courier New" pitchFamily="49" charset="0"/>
              </a:rPr>
              <a:t>a previous </a:t>
            </a:r>
            <a:r>
              <a:rPr lang="en-US" sz="1100" b="1" dirty="0">
                <a:solidFill>
                  <a:srgbClr val="008000"/>
                </a:solidFill>
                <a:latin typeface="Courier New" pitchFamily="49" charset="0"/>
                <a:cs typeface="Courier New" pitchFamily="49" charset="0"/>
              </a:rPr>
              <a:t>path</a:t>
            </a:r>
          </a:p>
          <a:p>
            <a:r>
              <a:rPr lang="sv-SE" sz="1100" b="1" dirty="0">
                <a:solidFill>
                  <a:prstClr val="black"/>
                </a:solidFill>
                <a:latin typeface="Courier New" pitchFamily="49" charset="0"/>
                <a:cs typeface="Courier New" pitchFamily="49" charset="0"/>
              </a:rPr>
              <a:t>	</a:t>
            </a:r>
            <a:r>
              <a:rPr lang="sv-SE" sz="1100" b="1" dirty="0">
                <a:solidFill>
                  <a:srgbClr val="008000"/>
                </a:solidFill>
                <a:latin typeface="Courier New" pitchFamily="49" charset="0"/>
                <a:cs typeface="Courier New" pitchFamily="49" charset="0"/>
              </a:rPr>
              <a:t>///</a:t>
            </a:r>
          </a:p>
          <a:p>
            <a:r>
              <a:rPr lang="en-US" sz="1100" b="1" dirty="0">
                <a:solidFill>
                  <a:prstClr val="black"/>
                </a:solidFill>
                <a:latin typeface="Courier New" pitchFamily="49" charset="0"/>
                <a:cs typeface="Courier New" pitchFamily="49" charset="0"/>
              </a:rPr>
              <a:t>	</a:t>
            </a:r>
            <a:r>
              <a:rPr lang="en-US" sz="1100" b="1" dirty="0">
                <a:solidFill>
                  <a:srgbClr val="008000"/>
                </a:solidFill>
                <a:latin typeface="Courier New" pitchFamily="49" charset="0"/>
                <a:cs typeface="Courier New" pitchFamily="49" charset="0"/>
              </a:rPr>
              <a:t>/// @pre </a:t>
            </a:r>
            <a:r>
              <a:rPr lang="en-US" sz="1100" b="1" dirty="0" err="1">
                <a:solidFill>
                  <a:srgbClr val="008000"/>
                </a:solidFill>
                <a:latin typeface="Courier New" pitchFamily="49" charset="0"/>
                <a:cs typeface="Courier New" pitchFamily="49" charset="0"/>
              </a:rPr>
              <a:t>lastPath</a:t>
            </a:r>
            <a:r>
              <a:rPr lang="en-US" sz="1100" b="1" dirty="0">
                <a:solidFill>
                  <a:srgbClr val="008000"/>
                </a:solidFill>
                <a:latin typeface="Courier New" pitchFamily="49" charset="0"/>
                <a:cs typeface="Courier New" pitchFamily="49" charset="0"/>
              </a:rPr>
              <a:t>-&gt;</a:t>
            </a:r>
            <a:r>
              <a:rPr lang="en-US" sz="1100" b="1" dirty="0" err="1">
                <a:solidFill>
                  <a:srgbClr val="008000"/>
                </a:solidFill>
                <a:latin typeface="Courier New" pitchFamily="49" charset="0"/>
                <a:cs typeface="Courier New" pitchFamily="49" charset="0"/>
              </a:rPr>
              <a:t>getState</a:t>
            </a:r>
            <a:r>
              <a:rPr lang="en-US" sz="1100" b="1" dirty="0">
                <a:solidFill>
                  <a:srgbClr val="008000"/>
                </a:solidFill>
                <a:latin typeface="Courier New" pitchFamily="49" charset="0"/>
                <a:cs typeface="Courier New" pitchFamily="49" charset="0"/>
              </a:rPr>
              <a:t>() == </a:t>
            </a:r>
            <a:r>
              <a:rPr lang="en-US" sz="1100" b="1" dirty="0" err="1">
                <a:solidFill>
                  <a:srgbClr val="008000"/>
                </a:solidFill>
                <a:latin typeface="Courier New" pitchFamily="49" charset="0"/>
                <a:cs typeface="Courier New" pitchFamily="49" charset="0"/>
              </a:rPr>
              <a:t>PathHandle</a:t>
            </a:r>
            <a:r>
              <a:rPr lang="en-US" sz="1100" b="1" dirty="0">
                <a:solidFill>
                  <a:srgbClr val="008000"/>
                </a:solidFill>
                <a:latin typeface="Courier New" pitchFamily="49" charset="0"/>
                <a:cs typeface="Courier New" pitchFamily="49" charset="0"/>
              </a:rPr>
              <a:t>::</a:t>
            </a:r>
            <a:r>
              <a:rPr lang="en-US" sz="1100" b="1" dirty="0" err="1">
                <a:solidFill>
                  <a:srgbClr val="008000"/>
                </a:solidFill>
                <a:latin typeface="Courier New" pitchFamily="49" charset="0"/>
                <a:cs typeface="Courier New" pitchFamily="49" charset="0"/>
              </a:rPr>
              <a:t>ValidPath</a:t>
            </a:r>
            <a:endParaRPr lang="en-US" sz="1100" b="1" dirty="0">
              <a:solidFill>
                <a:srgbClr val="008000"/>
              </a:solidFill>
              <a:latin typeface="Courier New" pitchFamily="49" charset="0"/>
              <a:cs typeface="Courier New" pitchFamily="49" charset="0"/>
            </a:endParaRPr>
          </a:p>
          <a:p>
            <a:r>
              <a:rPr lang="sv-SE" sz="1100" b="1" dirty="0">
                <a:solidFill>
                  <a:prstClr val="black"/>
                </a:solidFill>
                <a:latin typeface="Courier New" pitchFamily="49" charset="0"/>
                <a:cs typeface="Courier New" pitchFamily="49" charset="0"/>
              </a:rPr>
              <a:t>	</a:t>
            </a:r>
            <a:r>
              <a:rPr lang="sv-SE" sz="1100" b="1" dirty="0">
                <a:solidFill>
                  <a:srgbClr val="0000FF"/>
                </a:solidFill>
                <a:latin typeface="Courier New" pitchFamily="49" charset="0"/>
                <a:cs typeface="Courier New" pitchFamily="49" charset="0"/>
              </a:rPr>
              <a:t>virtual</a:t>
            </a:r>
            <a:r>
              <a:rPr lang="sv-SE" sz="1100" b="1" dirty="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PathHandle</a:t>
            </a:r>
            <a:r>
              <a:rPr lang="sv-SE" sz="1100" b="1" dirty="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findPathFromDestination</a:t>
            </a:r>
            <a:r>
              <a:rPr lang="sv-SE" sz="1100" b="1" dirty="0">
                <a:solidFill>
                  <a:prstClr val="black"/>
                </a:solidFill>
                <a:latin typeface="Courier New" pitchFamily="49" charset="0"/>
                <a:cs typeface="Courier New" pitchFamily="49" charset="0"/>
              </a:rPr>
              <a:t>(</a:t>
            </a:r>
            <a:r>
              <a:rPr lang="sv-SE" sz="1100" b="1" dirty="0">
                <a:solidFill>
                  <a:srgbClr val="010001"/>
                </a:solidFill>
                <a:latin typeface="Courier New" pitchFamily="49" charset="0"/>
                <a:cs typeface="Courier New" pitchFamily="49" charset="0"/>
              </a:rPr>
              <a:t>PathHandle</a:t>
            </a:r>
            <a:r>
              <a:rPr lang="sv-SE" sz="1100" b="1" dirty="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lastPath</a:t>
            </a:r>
            <a:r>
              <a:rPr lang="sv-SE" sz="1100" b="1" dirty="0">
                <a:solidFill>
                  <a:prstClr val="black"/>
                </a:solidFill>
                <a:latin typeface="Courier New" pitchFamily="49" charset="0"/>
                <a:cs typeface="Courier New" pitchFamily="49" charset="0"/>
              </a:rPr>
              <a:t>, </a:t>
            </a:r>
          </a:p>
          <a:p>
            <a:r>
              <a:rPr lang="sv-SE" sz="1100" b="1" dirty="0">
                <a:solidFill>
                  <a:prstClr val="black"/>
                </a:solidFill>
                <a:latin typeface="Courier New" pitchFamily="49" charset="0"/>
                <a:cs typeface="Courier New" pitchFamily="49" charset="0"/>
              </a:rPr>
              <a:t>		                                </a:t>
            </a:r>
            <a:r>
              <a:rPr lang="sv-SE" sz="1100" b="1" dirty="0" smtClean="0">
                <a:solidFill>
                  <a:srgbClr val="0000FF"/>
                </a:solidFill>
                <a:latin typeface="Courier New" pitchFamily="49" charset="0"/>
                <a:cs typeface="Courier New" pitchFamily="49" charset="0"/>
              </a:rPr>
              <a:t>const</a:t>
            </a:r>
            <a:r>
              <a:rPr lang="sv-SE" sz="1100" b="1" dirty="0" smtClean="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PathfindingPosition</a:t>
            </a:r>
            <a:r>
              <a:rPr lang="sv-SE" sz="1100" b="1" dirty="0">
                <a:solidFill>
                  <a:prstClr val="black"/>
                </a:solidFill>
                <a:latin typeface="Courier New" pitchFamily="49" charset="0"/>
                <a:cs typeface="Courier New" pitchFamily="49" charset="0"/>
              </a:rPr>
              <a:t>&amp; </a:t>
            </a:r>
            <a:r>
              <a:rPr lang="sv-SE" sz="1100" b="1" dirty="0">
                <a:solidFill>
                  <a:srgbClr val="010001"/>
                </a:solidFill>
                <a:latin typeface="Courier New" pitchFamily="49" charset="0"/>
                <a:cs typeface="Courier New" pitchFamily="49" charset="0"/>
              </a:rPr>
              <a:t>end</a:t>
            </a:r>
            <a:r>
              <a:rPr lang="sv-SE" sz="1100" b="1" dirty="0">
                <a:solidFill>
                  <a:prstClr val="black"/>
                </a:solidFill>
                <a:latin typeface="Courier New" pitchFamily="49" charset="0"/>
                <a:cs typeface="Courier New" pitchFamily="49" charset="0"/>
              </a:rPr>
              <a:t>,</a:t>
            </a:r>
          </a:p>
          <a:p>
            <a:pPr marL="0" indent="0">
              <a:buNone/>
            </a:pPr>
            <a:r>
              <a:rPr lang="sv-SE" sz="1100" b="1" dirty="0">
                <a:solidFill>
                  <a:prstClr val="black"/>
                </a:solidFill>
                <a:latin typeface="Courier New" pitchFamily="49" charset="0"/>
                <a:cs typeface="Courier New" pitchFamily="49" charset="0"/>
              </a:rPr>
              <a:t>				 </a:t>
            </a:r>
            <a:r>
              <a:rPr lang="sv-SE" sz="1100" b="1" dirty="0" smtClean="0">
                <a:solidFill>
                  <a:prstClr val="black"/>
                </a:solidFill>
                <a:latin typeface="Courier New" pitchFamily="49" charset="0"/>
                <a:cs typeface="Courier New" pitchFamily="49" charset="0"/>
              </a:rPr>
              <a:t>       </a:t>
            </a:r>
            <a:r>
              <a:rPr lang="sv-SE" sz="1100" b="1" dirty="0" smtClean="0">
                <a:solidFill>
                  <a:srgbClr val="010001"/>
                </a:solidFill>
                <a:latin typeface="Courier New" pitchFamily="49" charset="0"/>
                <a:cs typeface="Courier New" pitchFamily="49" charset="0"/>
              </a:rPr>
              <a:t>Optional</a:t>
            </a:r>
            <a:r>
              <a:rPr lang="sv-SE" sz="1100" b="1" dirty="0" smtClean="0">
                <a:solidFill>
                  <a:prstClr val="black"/>
                </a:solidFill>
                <a:latin typeface="Courier New" pitchFamily="49" charset="0"/>
                <a:cs typeface="Courier New" pitchFamily="49" charset="0"/>
              </a:rPr>
              <a:t>&lt;</a:t>
            </a:r>
            <a:r>
              <a:rPr lang="sv-SE" sz="1100" b="1" dirty="0" smtClean="0">
                <a:solidFill>
                  <a:srgbClr val="0000FF"/>
                </a:solidFill>
                <a:latin typeface="Courier New" pitchFamily="49" charset="0"/>
                <a:cs typeface="Courier New" pitchFamily="49" charset="0"/>
              </a:rPr>
              <a:t>float</a:t>
            </a:r>
            <a:r>
              <a:rPr lang="sv-SE" sz="1100" b="1" dirty="0">
                <a:solidFill>
                  <a:prstClr val="black"/>
                </a:solidFill>
                <a:latin typeface="Courier New" pitchFamily="49" charset="0"/>
                <a:cs typeface="Courier New" pitchFamily="49" charset="0"/>
              </a:rPr>
              <a:t>&gt; </a:t>
            </a:r>
            <a:r>
              <a:rPr lang="sv-SE" sz="1100" b="1" dirty="0">
                <a:solidFill>
                  <a:srgbClr val="010001"/>
                </a:solidFill>
                <a:latin typeface="Courier New" pitchFamily="49" charset="0"/>
                <a:cs typeface="Courier New" pitchFamily="49" charset="0"/>
              </a:rPr>
              <a:t>corridorRadius</a:t>
            </a:r>
            <a:r>
              <a:rPr lang="sv-SE" sz="1100" b="1" dirty="0">
                <a:solidFill>
                  <a:prstClr val="black"/>
                </a:solidFill>
                <a:latin typeface="Courier New" pitchFamily="49" charset="0"/>
                <a:cs typeface="Courier New" pitchFamily="49" charset="0"/>
              </a:rPr>
              <a:t>,</a:t>
            </a:r>
          </a:p>
          <a:p>
            <a:pPr marL="0" indent="0">
              <a:buNone/>
            </a:pPr>
            <a:r>
              <a:rPr lang="sv-SE" sz="1100" b="1" dirty="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PathHandle</a:t>
            </a:r>
            <a:r>
              <a:rPr lang="sv-SE" sz="1100" b="1" dirty="0">
                <a:solidFill>
                  <a:prstClr val="black"/>
                </a:solidFill>
                <a:latin typeface="Courier New" pitchFamily="49" charset="0"/>
                <a:cs typeface="Courier New" pitchFamily="49" charset="0"/>
              </a:rPr>
              <a:t>::</a:t>
            </a:r>
            <a:r>
              <a:rPr lang="sv-SE" sz="1100" b="1" dirty="0">
                <a:solidFill>
                  <a:srgbClr val="010001"/>
                </a:solidFill>
                <a:latin typeface="Courier New" pitchFamily="49" charset="0"/>
                <a:cs typeface="Courier New" pitchFamily="49" charset="0"/>
              </a:rPr>
              <a:t>StateListener</a:t>
            </a:r>
            <a:r>
              <a:rPr lang="sv-SE" sz="1100" b="1" dirty="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listener</a:t>
            </a:r>
            <a:r>
              <a:rPr lang="sv-SE" sz="1100" b="1" dirty="0">
                <a:solidFill>
                  <a:prstClr val="black"/>
                </a:solidFill>
                <a:latin typeface="Courier New" pitchFamily="49" charset="0"/>
                <a:cs typeface="Courier New" pitchFamily="49" charset="0"/>
              </a:rPr>
              <a:t>) = 0;</a:t>
            </a:r>
          </a:p>
          <a:p>
            <a:endParaRPr lang="sv-SE" sz="1100" b="1" dirty="0">
              <a:solidFill>
                <a:prstClr val="black"/>
              </a:solidFill>
              <a:latin typeface="Courier New" pitchFamily="49" charset="0"/>
              <a:cs typeface="Courier New" pitchFamily="49" charset="0"/>
            </a:endParaRPr>
          </a:p>
          <a:p>
            <a:r>
              <a:rPr lang="en-US" sz="1100" b="1" dirty="0">
                <a:solidFill>
                  <a:prstClr val="black"/>
                </a:solidFill>
                <a:latin typeface="Courier New" pitchFamily="49" charset="0"/>
                <a:cs typeface="Courier New" pitchFamily="49" charset="0"/>
              </a:rPr>
              <a:t>	</a:t>
            </a:r>
            <a:r>
              <a:rPr lang="en-US" sz="1100" b="1" dirty="0">
                <a:solidFill>
                  <a:srgbClr val="0000FF"/>
                </a:solidFill>
                <a:latin typeface="Courier New" pitchFamily="49" charset="0"/>
                <a:cs typeface="Courier New" pitchFamily="49" charset="0"/>
              </a:rPr>
              <a:t>virtual</a:t>
            </a:r>
            <a:r>
              <a:rPr lang="en-US" sz="1100" b="1" dirty="0">
                <a:solidFill>
                  <a:prstClr val="black"/>
                </a:solidFill>
                <a:latin typeface="Courier New" pitchFamily="49" charset="0"/>
                <a:cs typeface="Courier New" pitchFamily="49" charset="0"/>
              </a:rPr>
              <a:t> </a:t>
            </a:r>
            <a:r>
              <a:rPr lang="en-US" sz="1100" b="1" dirty="0">
                <a:solidFill>
                  <a:srgbClr val="0000FF"/>
                </a:solidFill>
                <a:latin typeface="Courier New" pitchFamily="49" charset="0"/>
                <a:cs typeface="Courier New" pitchFamily="49" charset="0"/>
              </a:rPr>
              <a:t>void</a:t>
            </a:r>
            <a:r>
              <a:rPr lang="en-US" sz="1100" b="1" dirty="0">
                <a:solidFill>
                  <a:prstClr val="black"/>
                </a:solidFill>
                <a:latin typeface="Courier New" pitchFamily="49" charset="0"/>
                <a:cs typeface="Courier New" pitchFamily="49" charset="0"/>
              </a:rPr>
              <a:t> </a:t>
            </a:r>
            <a:r>
              <a:rPr lang="en-US" sz="1100" b="1" dirty="0" err="1">
                <a:solidFill>
                  <a:srgbClr val="010001"/>
                </a:solidFill>
                <a:latin typeface="Courier New" pitchFamily="49" charset="0"/>
                <a:cs typeface="Courier New" pitchFamily="49" charset="0"/>
              </a:rPr>
              <a:t>releasePath</a:t>
            </a:r>
            <a:r>
              <a:rPr lang="en-US" sz="1100" b="1" dirty="0">
                <a:solidFill>
                  <a:prstClr val="black"/>
                </a:solidFill>
                <a:latin typeface="Courier New" pitchFamily="49" charset="0"/>
                <a:cs typeface="Courier New" pitchFamily="49" charset="0"/>
              </a:rPr>
              <a:t>(</a:t>
            </a:r>
            <a:r>
              <a:rPr lang="en-US" sz="1100" b="1" dirty="0" err="1">
                <a:solidFill>
                  <a:srgbClr val="010001"/>
                </a:solidFill>
                <a:latin typeface="Courier New" pitchFamily="49" charset="0"/>
                <a:cs typeface="Courier New" pitchFamily="49" charset="0"/>
              </a:rPr>
              <a:t>PathHandle</a:t>
            </a:r>
            <a:r>
              <a:rPr lang="en-US" sz="1100" b="1" dirty="0">
                <a:solidFill>
                  <a:prstClr val="black"/>
                </a:solidFill>
                <a:latin typeface="Courier New" pitchFamily="49" charset="0"/>
                <a:cs typeface="Courier New" pitchFamily="49" charset="0"/>
              </a:rPr>
              <a:t>* </a:t>
            </a:r>
            <a:r>
              <a:rPr lang="en-US" sz="1100" b="1" dirty="0">
                <a:solidFill>
                  <a:srgbClr val="010001"/>
                </a:solidFill>
                <a:latin typeface="Courier New" pitchFamily="49" charset="0"/>
                <a:cs typeface="Courier New" pitchFamily="49" charset="0"/>
              </a:rPr>
              <a:t>path</a:t>
            </a:r>
            <a:r>
              <a:rPr lang="en-US" sz="1100" b="1" dirty="0">
                <a:solidFill>
                  <a:prstClr val="black"/>
                </a:solidFill>
                <a:latin typeface="Courier New" pitchFamily="49" charset="0"/>
                <a:cs typeface="Courier New" pitchFamily="49" charset="0"/>
              </a:rPr>
              <a:t>) = 0;</a:t>
            </a:r>
          </a:p>
          <a:p>
            <a:endParaRPr lang="sv-SE" sz="1100" b="1" dirty="0">
              <a:solidFill>
                <a:prstClr val="black"/>
              </a:solidFill>
              <a:latin typeface="Courier New" pitchFamily="49" charset="0"/>
              <a:cs typeface="Courier New" pitchFamily="49" charset="0"/>
            </a:endParaRPr>
          </a:p>
          <a:p>
            <a:r>
              <a:rPr lang="sv-SE" sz="1100" b="1" dirty="0">
                <a:solidFill>
                  <a:prstClr val="black"/>
                </a:solidFill>
                <a:latin typeface="Courier New" pitchFamily="49" charset="0"/>
                <a:cs typeface="Courier New" pitchFamily="49" charset="0"/>
              </a:rPr>
              <a:t>	</a:t>
            </a:r>
            <a:r>
              <a:rPr lang="sv-SE" sz="1100" b="1" dirty="0">
                <a:solidFill>
                  <a:srgbClr val="0000FF"/>
                </a:solidFill>
                <a:latin typeface="Courier New" pitchFamily="49" charset="0"/>
                <a:cs typeface="Courier New" pitchFamily="49" charset="0"/>
              </a:rPr>
              <a:t>virtual</a:t>
            </a:r>
            <a:r>
              <a:rPr lang="sv-SE" sz="1100" b="1" dirty="0">
                <a:solidFill>
                  <a:prstClr val="black"/>
                </a:solidFill>
                <a:latin typeface="Courier New" pitchFamily="49" charset="0"/>
                <a:cs typeface="Courier New" pitchFamily="49" charset="0"/>
              </a:rPr>
              <a:t> </a:t>
            </a:r>
            <a:r>
              <a:rPr lang="sv-SE" sz="1100" b="1" dirty="0">
                <a:solidFill>
                  <a:srgbClr val="0000FF"/>
                </a:solidFill>
                <a:latin typeface="Courier New" pitchFamily="49" charset="0"/>
                <a:cs typeface="Courier New" pitchFamily="49" charset="0"/>
              </a:rPr>
              <a:t>bool</a:t>
            </a:r>
            <a:r>
              <a:rPr lang="sv-SE" sz="1100" b="1" dirty="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canGoStraight</a:t>
            </a:r>
            <a:r>
              <a:rPr lang="sv-SE" sz="1100" b="1" dirty="0">
                <a:solidFill>
                  <a:prstClr val="black"/>
                </a:solidFill>
                <a:latin typeface="Courier New" pitchFamily="49" charset="0"/>
                <a:cs typeface="Courier New" pitchFamily="49" charset="0"/>
              </a:rPr>
              <a:t>(</a:t>
            </a:r>
            <a:r>
              <a:rPr lang="sv-SE" sz="1100" b="1" dirty="0">
                <a:solidFill>
                  <a:srgbClr val="010001"/>
                </a:solidFill>
                <a:latin typeface="Courier New" pitchFamily="49" charset="0"/>
                <a:cs typeface="Courier New" pitchFamily="49" charset="0"/>
              </a:rPr>
              <a:t>Vec3Ref</a:t>
            </a:r>
            <a:r>
              <a:rPr lang="sv-SE" sz="1100" b="1" dirty="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start</a:t>
            </a:r>
            <a:r>
              <a:rPr lang="sv-SE" sz="1100" b="1" dirty="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Vec3Ref</a:t>
            </a:r>
            <a:r>
              <a:rPr lang="sv-SE" sz="1100" b="1" dirty="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end</a:t>
            </a:r>
            <a:r>
              <a:rPr lang="sv-SE" sz="1100" b="1" dirty="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Vec3</a:t>
            </a:r>
            <a:r>
              <a:rPr lang="sv-SE" sz="1100" b="1" dirty="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collision</a:t>
            </a:r>
            <a:r>
              <a:rPr lang="sv-SE" sz="1100" b="1" dirty="0">
                <a:solidFill>
                  <a:prstClr val="black"/>
                </a:solidFill>
                <a:latin typeface="Courier New" pitchFamily="49" charset="0"/>
                <a:cs typeface="Courier New" pitchFamily="49" charset="0"/>
              </a:rPr>
              <a:t> = </a:t>
            </a:r>
            <a:r>
              <a:rPr lang="sv-SE" sz="1100" b="1" dirty="0">
                <a:solidFill>
                  <a:srgbClr val="0000FF"/>
                </a:solidFill>
                <a:latin typeface="Courier New" pitchFamily="49" charset="0"/>
                <a:cs typeface="Courier New" pitchFamily="49" charset="0"/>
              </a:rPr>
              <a:t>nullptr</a:t>
            </a:r>
            <a:r>
              <a:rPr lang="sv-SE" sz="1100" b="1" dirty="0">
                <a:solidFill>
                  <a:prstClr val="black"/>
                </a:solidFill>
                <a:latin typeface="Courier New" pitchFamily="49" charset="0"/>
                <a:cs typeface="Courier New" pitchFamily="49" charset="0"/>
              </a:rPr>
              <a:t>) </a:t>
            </a:r>
            <a:r>
              <a:rPr lang="sv-SE" sz="1100" b="1" dirty="0">
                <a:solidFill>
                  <a:srgbClr val="0000FF"/>
                </a:solidFill>
                <a:latin typeface="Courier New" pitchFamily="49" charset="0"/>
                <a:cs typeface="Courier New" pitchFamily="49" charset="0"/>
              </a:rPr>
              <a:t>const</a:t>
            </a:r>
            <a:r>
              <a:rPr lang="sv-SE" sz="1100" b="1" dirty="0">
                <a:solidFill>
                  <a:prstClr val="black"/>
                </a:solidFill>
                <a:latin typeface="Courier New" pitchFamily="49" charset="0"/>
                <a:cs typeface="Courier New" pitchFamily="49" charset="0"/>
              </a:rPr>
              <a:t> = 0;</a:t>
            </a:r>
          </a:p>
          <a:p>
            <a:r>
              <a:rPr lang="sv-SE" sz="1100" b="1" dirty="0">
                <a:solidFill>
                  <a:prstClr val="black"/>
                </a:solidFill>
                <a:latin typeface="Courier New" pitchFamily="49" charset="0"/>
                <a:cs typeface="Courier New" pitchFamily="49" charset="0"/>
              </a:rPr>
              <a:t>};</a:t>
            </a:r>
            <a:endParaRPr lang="sv-SE" sz="1100" b="1" dirty="0">
              <a:solidFill>
                <a:schemeClr val="bg1"/>
              </a:solidFill>
              <a:latin typeface="Courier New" pitchFamily="49" charset="0"/>
              <a:cs typeface="Courier New" pitchFamily="49" charset="0"/>
            </a:endParaRPr>
          </a:p>
        </p:txBody>
      </p:sp>
      <p:sp>
        <p:nvSpPr>
          <p:cNvPr id="3" name="Title 2"/>
          <p:cNvSpPr>
            <a:spLocks noGrp="1"/>
          </p:cNvSpPr>
          <p:nvPr>
            <p:ph type="title"/>
          </p:nvPr>
        </p:nvSpPr>
        <p:spPr/>
        <p:txBody>
          <a:bodyPr/>
          <a:lstStyle/>
          <a:p>
            <a:r>
              <a:rPr lang="sv-SE" dirty="0" smtClean="0"/>
              <a:t>Pathfinder INTERFACE</a:t>
            </a:r>
            <a:endParaRPr lang="sv-SE" dirty="0"/>
          </a:p>
        </p:txBody>
      </p:sp>
    </p:spTree>
    <p:extLst>
      <p:ext uri="{BB962C8B-B14F-4D97-AF65-F5344CB8AC3E}">
        <p14:creationId xmlns:p14="http://schemas.microsoft.com/office/powerpoint/2010/main" xmlns="" val="189138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5" end="1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PATH HANDLE</a:t>
            </a:r>
            <a:endParaRPr lang="sv-SE" dirty="0"/>
          </a:p>
        </p:txBody>
      </p:sp>
      <p:sp>
        <p:nvSpPr>
          <p:cNvPr id="4" name="Text Placeholder 1"/>
          <p:cNvSpPr>
            <a:spLocks noGrp="1"/>
          </p:cNvSpPr>
          <p:nvPr>
            <p:ph type="body" sz="quarter" idx="10"/>
          </p:nvPr>
        </p:nvSpPr>
        <p:spPr>
          <a:xfrm>
            <a:off x="179512" y="915566"/>
            <a:ext cx="8784976" cy="3600400"/>
          </a:xfrm>
          <a:solidFill>
            <a:schemeClr val="tx1"/>
          </a:solidFill>
        </p:spPr>
        <p:txBody>
          <a:bodyPr/>
          <a:lstStyle/>
          <a:p>
            <a:endParaRPr lang="sv-SE" sz="1000" b="1" dirty="0" smtClean="0">
              <a:solidFill>
                <a:schemeClr val="bg1"/>
              </a:solidFill>
              <a:latin typeface="Courier New" pitchFamily="49" charset="0"/>
              <a:cs typeface="Courier New" pitchFamily="49" charset="0"/>
            </a:endParaRPr>
          </a:p>
          <a:p>
            <a:r>
              <a:rPr lang="sv-SE" sz="1100" b="1" dirty="0" err="1">
                <a:solidFill>
                  <a:srgbClr val="0000FF"/>
                </a:solidFill>
                <a:latin typeface="Courier New" pitchFamily="49" charset="0"/>
                <a:cs typeface="Courier New" pitchFamily="49" charset="0"/>
              </a:rPr>
              <a:t>typedef</a:t>
            </a:r>
            <a:r>
              <a:rPr lang="sv-SE" sz="1100" b="1" dirty="0">
                <a:solidFill>
                  <a:prstClr val="black"/>
                </a:solidFill>
                <a:latin typeface="Courier New" pitchFamily="49" charset="0"/>
                <a:cs typeface="Courier New" pitchFamily="49" charset="0"/>
              </a:rPr>
              <a:t> </a:t>
            </a:r>
            <a:r>
              <a:rPr lang="sv-SE" sz="1100" b="1" dirty="0" smtClean="0">
                <a:solidFill>
                  <a:srgbClr val="010001"/>
                </a:solidFill>
                <a:latin typeface="Courier New" pitchFamily="49" charset="0"/>
                <a:cs typeface="Courier New" pitchFamily="49" charset="0"/>
              </a:rPr>
              <a:t>fixed_vector</a:t>
            </a:r>
            <a:r>
              <a:rPr lang="sv-SE" sz="1100" b="1" dirty="0" smtClean="0">
                <a:solidFill>
                  <a:prstClr val="black"/>
                </a:solidFill>
                <a:latin typeface="Courier New" pitchFamily="49" charset="0"/>
                <a:cs typeface="Courier New" pitchFamily="49" charset="0"/>
              </a:rPr>
              <a:t>&lt;</a:t>
            </a:r>
            <a:r>
              <a:rPr lang="sv-SE" sz="1100" b="1" dirty="0" smtClean="0">
                <a:solidFill>
                  <a:srgbClr val="010001"/>
                </a:solidFill>
                <a:latin typeface="Courier New" pitchFamily="49" charset="0"/>
                <a:cs typeface="Courier New" pitchFamily="49" charset="0"/>
              </a:rPr>
              <a:t>Vec3</a:t>
            </a:r>
            <a:r>
              <a:rPr lang="sv-SE" sz="1100" b="1" dirty="0">
                <a:solidFill>
                  <a:prstClr val="black"/>
                </a:solidFill>
                <a:latin typeface="Courier New" pitchFamily="49" charset="0"/>
                <a:cs typeface="Courier New" pitchFamily="49" charset="0"/>
              </a:rPr>
              <a:t>, </a:t>
            </a:r>
            <a:r>
              <a:rPr lang="sv-SE" sz="1100" b="1" dirty="0" smtClean="0">
                <a:solidFill>
                  <a:prstClr val="black"/>
                </a:solidFill>
                <a:latin typeface="Courier New" pitchFamily="49" charset="0"/>
                <a:cs typeface="Courier New" pitchFamily="49" charset="0"/>
              </a:rPr>
              <a:t>16&gt; </a:t>
            </a:r>
            <a:r>
              <a:rPr lang="sv-SE" sz="1100" b="1" dirty="0">
                <a:solidFill>
                  <a:srgbClr val="010001"/>
                </a:solidFill>
                <a:latin typeface="Courier New" pitchFamily="49" charset="0"/>
                <a:cs typeface="Courier New" pitchFamily="49" charset="0"/>
              </a:rPr>
              <a:t>WaypointVector</a:t>
            </a:r>
            <a:r>
              <a:rPr lang="sv-SE" sz="1100" b="1" dirty="0">
                <a:solidFill>
                  <a:prstClr val="black"/>
                </a:solidFill>
                <a:latin typeface="Courier New" pitchFamily="49" charset="0"/>
                <a:cs typeface="Courier New" pitchFamily="49" charset="0"/>
              </a:rPr>
              <a:t>;</a:t>
            </a:r>
          </a:p>
          <a:p>
            <a:r>
              <a:rPr lang="sv-SE" sz="1100" b="1" dirty="0" err="1">
                <a:solidFill>
                  <a:srgbClr val="0000FF"/>
                </a:solidFill>
                <a:latin typeface="Courier New" pitchFamily="49" charset="0"/>
                <a:cs typeface="Courier New" pitchFamily="49" charset="0"/>
              </a:rPr>
              <a:t>typedef</a:t>
            </a:r>
            <a:r>
              <a:rPr lang="sv-SE" sz="1100" b="1" dirty="0">
                <a:solidFill>
                  <a:prstClr val="black"/>
                </a:solidFill>
                <a:latin typeface="Courier New" pitchFamily="49" charset="0"/>
                <a:cs typeface="Courier New" pitchFamily="49" charset="0"/>
              </a:rPr>
              <a:t> </a:t>
            </a:r>
            <a:r>
              <a:rPr lang="sv-SE" sz="1100" b="1" dirty="0" err="1" smtClean="0">
                <a:solidFill>
                  <a:srgbClr val="010001"/>
                </a:solidFill>
                <a:latin typeface="Courier New" pitchFamily="49" charset="0"/>
                <a:cs typeface="Courier New" pitchFamily="49" charset="0"/>
              </a:rPr>
              <a:t>fixed_vector</a:t>
            </a:r>
            <a:r>
              <a:rPr lang="sv-SE" sz="1100" b="1" dirty="0" err="1" smtClean="0">
                <a:solidFill>
                  <a:prstClr val="black"/>
                </a:solidFill>
                <a:latin typeface="Courier New" pitchFamily="49" charset="0"/>
                <a:cs typeface="Courier New" pitchFamily="49" charset="0"/>
              </a:rPr>
              <a:t>&lt;</a:t>
            </a:r>
            <a:r>
              <a:rPr lang="sv-SE" sz="1100" b="1" dirty="0" err="1" smtClean="0">
                <a:solidFill>
                  <a:srgbClr val="0000FF"/>
                </a:solidFill>
                <a:latin typeface="Courier New" pitchFamily="49" charset="0"/>
                <a:cs typeface="Courier New" pitchFamily="49" charset="0"/>
              </a:rPr>
              <a:t>float</a:t>
            </a:r>
            <a:r>
              <a:rPr lang="sv-SE" sz="1100" b="1" dirty="0">
                <a:solidFill>
                  <a:prstClr val="black"/>
                </a:solidFill>
                <a:latin typeface="Courier New" pitchFamily="49" charset="0"/>
                <a:cs typeface="Courier New" pitchFamily="49" charset="0"/>
              </a:rPr>
              <a:t>, </a:t>
            </a:r>
            <a:r>
              <a:rPr lang="sv-SE" sz="1100" b="1" dirty="0" smtClean="0">
                <a:solidFill>
                  <a:srgbClr val="010001"/>
                </a:solidFill>
                <a:latin typeface="Courier New" pitchFamily="49" charset="0"/>
                <a:cs typeface="Courier New" pitchFamily="49" charset="0"/>
              </a:rPr>
              <a:t>16</a:t>
            </a:r>
            <a:r>
              <a:rPr lang="sv-SE" sz="1100" b="1" dirty="0" smtClean="0">
                <a:solidFill>
                  <a:prstClr val="black"/>
                </a:solidFill>
                <a:latin typeface="Courier New" pitchFamily="49" charset="0"/>
                <a:cs typeface="Courier New" pitchFamily="49" charset="0"/>
              </a:rPr>
              <a:t>&gt; </a:t>
            </a:r>
            <a:r>
              <a:rPr lang="sv-SE" sz="1100" b="1" dirty="0">
                <a:solidFill>
                  <a:srgbClr val="010001"/>
                </a:solidFill>
                <a:latin typeface="Courier New" pitchFamily="49" charset="0"/>
                <a:cs typeface="Courier New" pitchFamily="49" charset="0"/>
              </a:rPr>
              <a:t>WaypointRadiusVector</a:t>
            </a:r>
            <a:r>
              <a:rPr lang="sv-SE" sz="1100" b="1" dirty="0" smtClean="0">
                <a:solidFill>
                  <a:prstClr val="black"/>
                </a:solidFill>
                <a:latin typeface="Courier New" pitchFamily="49" charset="0"/>
                <a:cs typeface="Courier New" pitchFamily="49" charset="0"/>
              </a:rPr>
              <a:t>;</a:t>
            </a:r>
          </a:p>
          <a:p>
            <a:endParaRPr lang="sv-SE" sz="1100" b="1" dirty="0">
              <a:solidFill>
                <a:prstClr val="black"/>
              </a:solidFill>
              <a:latin typeface="Courier New" pitchFamily="49" charset="0"/>
              <a:cs typeface="Courier New" pitchFamily="49" charset="0"/>
            </a:endParaRPr>
          </a:p>
          <a:p>
            <a:r>
              <a:rPr lang="sv-SE" sz="1100" b="1" dirty="0" smtClean="0">
                <a:solidFill>
                  <a:srgbClr val="0000FF"/>
                </a:solidFill>
                <a:latin typeface="Courier New" pitchFamily="49" charset="0"/>
                <a:cs typeface="Courier New" pitchFamily="49" charset="0"/>
              </a:rPr>
              <a:t>struct</a:t>
            </a:r>
            <a:r>
              <a:rPr lang="sv-SE" sz="1100" b="1" dirty="0" smtClean="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PathHandle</a:t>
            </a:r>
          </a:p>
          <a:p>
            <a:r>
              <a:rPr lang="sv-SE" sz="1100" b="1" dirty="0">
                <a:solidFill>
                  <a:prstClr val="black"/>
                </a:solidFill>
                <a:latin typeface="Courier New" pitchFamily="49" charset="0"/>
                <a:cs typeface="Courier New" pitchFamily="49" charset="0"/>
              </a:rPr>
              <a:t>{</a:t>
            </a:r>
          </a:p>
          <a:p>
            <a:r>
              <a:rPr lang="en-US" sz="1100" b="1" dirty="0">
                <a:solidFill>
                  <a:prstClr val="black"/>
                </a:solidFill>
                <a:latin typeface="Courier New" pitchFamily="49" charset="0"/>
                <a:cs typeface="Courier New" pitchFamily="49" charset="0"/>
              </a:rPr>
              <a:t>	</a:t>
            </a:r>
            <a:r>
              <a:rPr lang="en-US" sz="1100" b="1" dirty="0" err="1">
                <a:solidFill>
                  <a:srgbClr val="0000FF"/>
                </a:solidFill>
                <a:latin typeface="Courier New" pitchFamily="49" charset="0"/>
                <a:cs typeface="Courier New" pitchFamily="49" charset="0"/>
              </a:rPr>
              <a:t>enum</a:t>
            </a:r>
            <a:r>
              <a:rPr lang="en-US" sz="1100" b="1" dirty="0">
                <a:solidFill>
                  <a:prstClr val="black"/>
                </a:solidFill>
                <a:latin typeface="Courier New" pitchFamily="49" charset="0"/>
                <a:cs typeface="Courier New" pitchFamily="49" charset="0"/>
              </a:rPr>
              <a:t> </a:t>
            </a:r>
            <a:r>
              <a:rPr lang="en-US" sz="1100" b="1" dirty="0">
                <a:solidFill>
                  <a:srgbClr val="010001"/>
                </a:solidFill>
                <a:latin typeface="Courier New" pitchFamily="49" charset="0"/>
                <a:cs typeface="Courier New" pitchFamily="49" charset="0"/>
              </a:rPr>
              <a:t>State</a:t>
            </a:r>
            <a:r>
              <a:rPr lang="en-US" sz="1100" b="1" dirty="0">
                <a:solidFill>
                  <a:prstClr val="black"/>
                </a:solidFill>
                <a:latin typeface="Courier New" pitchFamily="49" charset="0"/>
                <a:cs typeface="Courier New" pitchFamily="49" charset="0"/>
              </a:rPr>
              <a:t> {</a:t>
            </a:r>
            <a:r>
              <a:rPr lang="en-US" sz="1100" b="1" dirty="0" err="1">
                <a:solidFill>
                  <a:srgbClr val="010001"/>
                </a:solidFill>
                <a:latin typeface="Courier New" pitchFamily="49" charset="0"/>
                <a:cs typeface="Courier New" pitchFamily="49" charset="0"/>
              </a:rPr>
              <a:t>ComputingPath</a:t>
            </a:r>
            <a:r>
              <a:rPr lang="en-US" sz="1100" b="1" dirty="0">
                <a:solidFill>
                  <a:prstClr val="black"/>
                </a:solidFill>
                <a:latin typeface="Courier New" pitchFamily="49" charset="0"/>
                <a:cs typeface="Courier New" pitchFamily="49" charset="0"/>
              </a:rPr>
              <a:t>, </a:t>
            </a:r>
            <a:r>
              <a:rPr lang="en-US" sz="1100" b="1" dirty="0" err="1">
                <a:solidFill>
                  <a:srgbClr val="010001"/>
                </a:solidFill>
                <a:latin typeface="Courier New" pitchFamily="49" charset="0"/>
                <a:cs typeface="Courier New" pitchFamily="49" charset="0"/>
              </a:rPr>
              <a:t>ValidPath</a:t>
            </a:r>
            <a:r>
              <a:rPr lang="en-US" sz="1100" b="1" dirty="0">
                <a:solidFill>
                  <a:prstClr val="black"/>
                </a:solidFill>
                <a:latin typeface="Courier New" pitchFamily="49" charset="0"/>
                <a:cs typeface="Courier New" pitchFamily="49" charset="0"/>
              </a:rPr>
              <a:t>, </a:t>
            </a:r>
            <a:r>
              <a:rPr lang="en-US" sz="1100" b="1" dirty="0" err="1">
                <a:solidFill>
                  <a:srgbClr val="010001"/>
                </a:solidFill>
                <a:latin typeface="Courier New" pitchFamily="49" charset="0"/>
                <a:cs typeface="Courier New" pitchFamily="49" charset="0"/>
              </a:rPr>
              <a:t>NoPathAvailable</a:t>
            </a:r>
            <a:r>
              <a:rPr lang="en-US" sz="1100" b="1" dirty="0">
                <a:solidFill>
                  <a:prstClr val="black"/>
                </a:solidFill>
                <a:latin typeface="Courier New" pitchFamily="49" charset="0"/>
                <a:cs typeface="Courier New" pitchFamily="49" charset="0"/>
              </a:rPr>
              <a:t>, </a:t>
            </a:r>
            <a:r>
              <a:rPr lang="en-US" sz="1100" b="1" dirty="0" err="1">
                <a:solidFill>
                  <a:srgbClr val="010001"/>
                </a:solidFill>
                <a:latin typeface="Courier New" pitchFamily="49" charset="0"/>
                <a:cs typeface="Courier New" pitchFamily="49" charset="0"/>
              </a:rPr>
              <a:t>RepathingRequired</a:t>
            </a:r>
            <a:r>
              <a:rPr lang="en-US" sz="1100" b="1" dirty="0">
                <a:solidFill>
                  <a:prstClr val="black"/>
                </a:solidFill>
                <a:latin typeface="Courier New" pitchFamily="49" charset="0"/>
                <a:cs typeface="Courier New" pitchFamily="49" charset="0"/>
              </a:rPr>
              <a:t>};</a:t>
            </a:r>
          </a:p>
          <a:p>
            <a:endParaRPr lang="sv-SE" sz="1100" b="1" dirty="0">
              <a:solidFill>
                <a:prstClr val="black"/>
              </a:solidFill>
              <a:latin typeface="Courier New" pitchFamily="49" charset="0"/>
              <a:cs typeface="Courier New" pitchFamily="49" charset="0"/>
            </a:endParaRPr>
          </a:p>
          <a:p>
            <a:r>
              <a:rPr lang="sv-SE" sz="1100" b="1" dirty="0">
                <a:solidFill>
                  <a:prstClr val="black"/>
                </a:solidFill>
                <a:latin typeface="Courier New" pitchFamily="49" charset="0"/>
                <a:cs typeface="Courier New" pitchFamily="49" charset="0"/>
              </a:rPr>
              <a:t>	</a:t>
            </a:r>
            <a:r>
              <a:rPr lang="sv-SE" sz="1100" b="1" dirty="0" smtClean="0">
                <a:solidFill>
                  <a:srgbClr val="0000FF"/>
                </a:solidFill>
                <a:latin typeface="Courier New" pitchFamily="49" charset="0"/>
                <a:cs typeface="Courier New" pitchFamily="49" charset="0"/>
              </a:rPr>
              <a:t>interface </a:t>
            </a:r>
            <a:r>
              <a:rPr lang="sv-SE" sz="1100" b="1" dirty="0" smtClean="0">
                <a:solidFill>
                  <a:srgbClr val="010001"/>
                </a:solidFill>
                <a:latin typeface="Courier New" pitchFamily="49" charset="0"/>
                <a:cs typeface="Courier New" pitchFamily="49" charset="0"/>
              </a:rPr>
              <a:t>StateListener</a:t>
            </a:r>
            <a:r>
              <a:rPr lang="sv-SE" sz="1100" b="1" dirty="0" smtClean="0">
                <a:solidFill>
                  <a:prstClr val="black"/>
                </a:solidFill>
                <a:latin typeface="Courier New" pitchFamily="49" charset="0"/>
                <a:cs typeface="Courier New" pitchFamily="49" charset="0"/>
              </a:rPr>
              <a:t> {</a:t>
            </a:r>
            <a:endParaRPr lang="sv-SE" sz="1100" b="1" dirty="0">
              <a:solidFill>
                <a:prstClr val="black"/>
              </a:solidFill>
              <a:latin typeface="Courier New" pitchFamily="49" charset="0"/>
              <a:cs typeface="Courier New" pitchFamily="49" charset="0"/>
            </a:endParaRPr>
          </a:p>
          <a:p>
            <a:r>
              <a:rPr lang="en-US" sz="1100" b="1" dirty="0">
                <a:solidFill>
                  <a:prstClr val="black"/>
                </a:solidFill>
                <a:latin typeface="Courier New" pitchFamily="49" charset="0"/>
                <a:cs typeface="Courier New" pitchFamily="49" charset="0"/>
              </a:rPr>
              <a:t>		</a:t>
            </a:r>
            <a:r>
              <a:rPr lang="en-US" sz="1100" b="1" dirty="0" smtClean="0">
                <a:solidFill>
                  <a:srgbClr val="0000FF"/>
                </a:solidFill>
                <a:latin typeface="Courier New" pitchFamily="49" charset="0"/>
                <a:cs typeface="Courier New" pitchFamily="49" charset="0"/>
              </a:rPr>
              <a:t>virtual</a:t>
            </a:r>
            <a:r>
              <a:rPr lang="en-US" sz="1100" b="1" dirty="0" smtClean="0">
                <a:solidFill>
                  <a:prstClr val="black"/>
                </a:solidFill>
                <a:latin typeface="Courier New" pitchFamily="49" charset="0"/>
                <a:cs typeface="Courier New" pitchFamily="49" charset="0"/>
              </a:rPr>
              <a:t> </a:t>
            </a:r>
            <a:r>
              <a:rPr lang="en-US" sz="1100" b="1" dirty="0">
                <a:solidFill>
                  <a:srgbClr val="0000FF"/>
                </a:solidFill>
                <a:latin typeface="Courier New" pitchFamily="49" charset="0"/>
                <a:cs typeface="Courier New" pitchFamily="49" charset="0"/>
              </a:rPr>
              <a:t>void</a:t>
            </a:r>
            <a:r>
              <a:rPr lang="en-US" sz="1100" b="1" dirty="0">
                <a:solidFill>
                  <a:prstClr val="black"/>
                </a:solidFill>
                <a:latin typeface="Courier New" pitchFamily="49" charset="0"/>
                <a:cs typeface="Courier New" pitchFamily="49" charset="0"/>
              </a:rPr>
              <a:t> </a:t>
            </a:r>
            <a:r>
              <a:rPr lang="en-US" sz="1100" b="1" dirty="0" err="1">
                <a:solidFill>
                  <a:srgbClr val="010001"/>
                </a:solidFill>
                <a:latin typeface="Courier New" pitchFamily="49" charset="0"/>
                <a:cs typeface="Courier New" pitchFamily="49" charset="0"/>
              </a:rPr>
              <a:t>onStateChanged</a:t>
            </a:r>
            <a:r>
              <a:rPr lang="en-US" sz="1100" b="1" dirty="0">
                <a:solidFill>
                  <a:prstClr val="black"/>
                </a:solidFill>
                <a:latin typeface="Courier New" pitchFamily="49" charset="0"/>
                <a:cs typeface="Courier New" pitchFamily="49" charset="0"/>
              </a:rPr>
              <a:t>(</a:t>
            </a:r>
            <a:r>
              <a:rPr lang="en-US" sz="1100" b="1" dirty="0" err="1">
                <a:solidFill>
                  <a:srgbClr val="010001"/>
                </a:solidFill>
                <a:latin typeface="Courier New" pitchFamily="49" charset="0"/>
                <a:cs typeface="Courier New" pitchFamily="49" charset="0"/>
              </a:rPr>
              <a:t>PathHandle</a:t>
            </a:r>
            <a:r>
              <a:rPr lang="en-US" sz="1100" b="1" dirty="0">
                <a:solidFill>
                  <a:prstClr val="black"/>
                </a:solidFill>
                <a:latin typeface="Courier New" pitchFamily="49" charset="0"/>
                <a:cs typeface="Courier New" pitchFamily="49" charset="0"/>
              </a:rPr>
              <a:t>* </a:t>
            </a:r>
            <a:r>
              <a:rPr lang="en-US" sz="1100" b="1" dirty="0">
                <a:solidFill>
                  <a:srgbClr val="010001"/>
                </a:solidFill>
                <a:latin typeface="Courier New" pitchFamily="49" charset="0"/>
                <a:cs typeface="Courier New" pitchFamily="49" charset="0"/>
              </a:rPr>
              <a:t>handle</a:t>
            </a:r>
            <a:r>
              <a:rPr lang="en-US" sz="1100" b="1" dirty="0">
                <a:solidFill>
                  <a:prstClr val="black"/>
                </a:solidFill>
                <a:latin typeface="Courier New" pitchFamily="49" charset="0"/>
                <a:cs typeface="Courier New" pitchFamily="49" charset="0"/>
              </a:rPr>
              <a:t>) = </a:t>
            </a:r>
            <a:r>
              <a:rPr lang="en-US" sz="1100" b="1" dirty="0" smtClean="0">
                <a:solidFill>
                  <a:prstClr val="black"/>
                </a:solidFill>
                <a:latin typeface="Courier New" pitchFamily="49" charset="0"/>
                <a:cs typeface="Courier New" pitchFamily="49" charset="0"/>
              </a:rPr>
              <a:t>0;</a:t>
            </a:r>
            <a:endParaRPr lang="en-US" sz="1100" b="1" dirty="0">
              <a:solidFill>
                <a:prstClr val="black"/>
              </a:solidFill>
              <a:latin typeface="Courier New" pitchFamily="49" charset="0"/>
              <a:cs typeface="Courier New" pitchFamily="49" charset="0"/>
            </a:endParaRPr>
          </a:p>
          <a:p>
            <a:r>
              <a:rPr lang="sv-SE" sz="1100" b="1" dirty="0">
                <a:solidFill>
                  <a:prstClr val="black"/>
                </a:solidFill>
                <a:latin typeface="Courier New" pitchFamily="49" charset="0"/>
                <a:cs typeface="Courier New" pitchFamily="49" charset="0"/>
              </a:rPr>
              <a:t>	};</a:t>
            </a:r>
          </a:p>
          <a:p>
            <a:endParaRPr lang="sv-SE" sz="1100" b="1" dirty="0">
              <a:solidFill>
                <a:prstClr val="black"/>
              </a:solidFill>
              <a:latin typeface="Courier New" pitchFamily="49" charset="0"/>
              <a:cs typeface="Courier New" pitchFamily="49" charset="0"/>
            </a:endParaRPr>
          </a:p>
          <a:p>
            <a:r>
              <a:rPr lang="sv-SE" sz="1100" b="1" dirty="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PathHandle</a:t>
            </a:r>
            <a:r>
              <a:rPr lang="sv-SE" sz="1100" b="1" dirty="0">
                <a:solidFill>
                  <a:prstClr val="black"/>
                </a:solidFill>
                <a:latin typeface="Courier New" pitchFamily="49" charset="0"/>
                <a:cs typeface="Courier New" pitchFamily="49" charset="0"/>
              </a:rPr>
              <a:t>() : </a:t>
            </a:r>
            <a:r>
              <a:rPr lang="sv-SE" sz="1100" b="1" dirty="0" smtClean="0">
                <a:solidFill>
                  <a:srgbClr val="010001"/>
                </a:solidFill>
                <a:latin typeface="Courier New" pitchFamily="49" charset="0"/>
                <a:cs typeface="Courier New" pitchFamily="49" charset="0"/>
              </a:rPr>
              <a:t>waypoints</a:t>
            </a:r>
            <a:r>
              <a:rPr lang="sv-SE" sz="1100" b="1" dirty="0" smtClean="0">
                <a:solidFill>
                  <a:prstClr val="black"/>
                </a:solidFill>
                <a:latin typeface="Courier New" pitchFamily="49" charset="0"/>
                <a:cs typeface="Courier New" pitchFamily="49" charset="0"/>
              </a:rPr>
              <a:t>(</a:t>
            </a:r>
            <a:r>
              <a:rPr lang="sv-SE" sz="1100" b="1" dirty="0" smtClean="0">
                <a:solidFill>
                  <a:srgbClr val="010001"/>
                </a:solidFill>
                <a:latin typeface="Courier New" pitchFamily="49" charset="0"/>
                <a:cs typeface="Courier New" pitchFamily="49" charset="0"/>
              </a:rPr>
              <a:t>pathfindingArena</a:t>
            </a:r>
            <a:r>
              <a:rPr lang="sv-SE" sz="1100" b="1" dirty="0">
                <a:solidFill>
                  <a:prstClr val="black"/>
                </a:solidFill>
                <a:latin typeface="Courier New" pitchFamily="49" charset="0"/>
                <a:cs typeface="Courier New" pitchFamily="49" charset="0"/>
              </a:rPr>
              <a:t>()), </a:t>
            </a:r>
            <a:r>
              <a:rPr lang="sv-SE" sz="1100" b="1" dirty="0" smtClean="0">
                <a:solidFill>
                  <a:srgbClr val="010001"/>
                </a:solidFill>
                <a:latin typeface="Courier New" pitchFamily="49" charset="0"/>
                <a:cs typeface="Courier New" pitchFamily="49" charset="0"/>
              </a:rPr>
              <a:t>radii</a:t>
            </a:r>
            <a:r>
              <a:rPr lang="sv-SE" sz="1100" b="1" dirty="0" smtClean="0">
                <a:solidFill>
                  <a:prstClr val="black"/>
                </a:solidFill>
                <a:latin typeface="Courier New" pitchFamily="49" charset="0"/>
                <a:cs typeface="Courier New" pitchFamily="49" charset="0"/>
              </a:rPr>
              <a:t>(</a:t>
            </a:r>
            <a:r>
              <a:rPr lang="sv-SE" sz="1100" b="1" dirty="0" smtClean="0">
                <a:solidFill>
                  <a:srgbClr val="010001"/>
                </a:solidFill>
                <a:latin typeface="Courier New" pitchFamily="49" charset="0"/>
                <a:cs typeface="Courier New" pitchFamily="49" charset="0"/>
              </a:rPr>
              <a:t>pathfindingArena</a:t>
            </a:r>
            <a:r>
              <a:rPr lang="sv-SE" sz="1100" b="1" dirty="0">
                <a:solidFill>
                  <a:prstClr val="black"/>
                </a:solidFill>
                <a:latin typeface="Courier New" pitchFamily="49" charset="0"/>
                <a:cs typeface="Courier New" pitchFamily="49" charset="0"/>
              </a:rPr>
              <a:t>()) {}</a:t>
            </a:r>
          </a:p>
          <a:p>
            <a:endParaRPr lang="sv-SE" sz="1100" b="1" dirty="0">
              <a:solidFill>
                <a:prstClr val="black"/>
              </a:solidFill>
              <a:latin typeface="Courier New" pitchFamily="49" charset="0"/>
              <a:cs typeface="Courier New" pitchFamily="49" charset="0"/>
            </a:endParaRPr>
          </a:p>
          <a:p>
            <a:r>
              <a:rPr lang="sv-SE" sz="1100" b="1" dirty="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WaypointVector</a:t>
            </a:r>
            <a:r>
              <a:rPr lang="sv-SE" sz="1100" b="1" dirty="0">
                <a:solidFill>
                  <a:prstClr val="black"/>
                </a:solidFill>
                <a:latin typeface="Courier New" pitchFamily="49" charset="0"/>
                <a:cs typeface="Courier New" pitchFamily="49" charset="0"/>
              </a:rPr>
              <a:t> </a:t>
            </a:r>
            <a:r>
              <a:rPr lang="sv-SE" sz="1100" b="1" dirty="0" smtClean="0">
                <a:solidFill>
                  <a:srgbClr val="010001"/>
                </a:solidFill>
                <a:latin typeface="Courier New" pitchFamily="49" charset="0"/>
                <a:cs typeface="Courier New" pitchFamily="49" charset="0"/>
              </a:rPr>
              <a:t>waypoints</a:t>
            </a:r>
            <a:r>
              <a:rPr lang="sv-SE" sz="1100" b="1" dirty="0">
                <a:solidFill>
                  <a:prstClr val="black"/>
                </a:solidFill>
                <a:latin typeface="Courier New" pitchFamily="49" charset="0"/>
                <a:cs typeface="Courier New" pitchFamily="49" charset="0"/>
              </a:rPr>
              <a:t>;</a:t>
            </a:r>
          </a:p>
          <a:p>
            <a:r>
              <a:rPr lang="sv-SE" sz="1100" b="1" dirty="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WaypointRadiusVector</a:t>
            </a:r>
            <a:r>
              <a:rPr lang="sv-SE" sz="1100" b="1" dirty="0">
                <a:solidFill>
                  <a:prstClr val="black"/>
                </a:solidFill>
                <a:latin typeface="Courier New" pitchFamily="49" charset="0"/>
                <a:cs typeface="Courier New" pitchFamily="49" charset="0"/>
              </a:rPr>
              <a:t> </a:t>
            </a:r>
            <a:r>
              <a:rPr lang="sv-SE" sz="1100" b="1" dirty="0" smtClean="0">
                <a:solidFill>
                  <a:srgbClr val="010001"/>
                </a:solidFill>
                <a:latin typeface="Courier New" pitchFamily="49" charset="0"/>
                <a:cs typeface="Courier New" pitchFamily="49" charset="0"/>
              </a:rPr>
              <a:t>radii</a:t>
            </a:r>
            <a:r>
              <a:rPr lang="sv-SE" sz="1100" b="1" dirty="0" smtClean="0">
                <a:solidFill>
                  <a:prstClr val="black"/>
                </a:solidFill>
                <a:latin typeface="Courier New" pitchFamily="49" charset="0"/>
                <a:cs typeface="Courier New" pitchFamily="49" charset="0"/>
              </a:rPr>
              <a:t>; </a:t>
            </a:r>
            <a:endParaRPr lang="sv-SE" sz="1100" b="1" dirty="0">
              <a:solidFill>
                <a:prstClr val="black"/>
              </a:solidFill>
              <a:latin typeface="Courier New" pitchFamily="49" charset="0"/>
              <a:cs typeface="Courier New" pitchFamily="49" charset="0"/>
            </a:endParaRPr>
          </a:p>
          <a:p>
            <a:endParaRPr lang="sv-SE" sz="1100" b="1" dirty="0">
              <a:solidFill>
                <a:prstClr val="black"/>
              </a:solidFill>
              <a:latin typeface="Courier New" pitchFamily="49" charset="0"/>
              <a:cs typeface="Courier New" pitchFamily="49" charset="0"/>
            </a:endParaRPr>
          </a:p>
          <a:p>
            <a:r>
              <a:rPr lang="sv-SE" sz="1100" b="1" dirty="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State</a:t>
            </a:r>
            <a:r>
              <a:rPr lang="sv-SE" sz="1100" b="1" dirty="0">
                <a:solidFill>
                  <a:prstClr val="black"/>
                </a:solidFill>
                <a:latin typeface="Courier New" pitchFamily="49" charset="0"/>
                <a:cs typeface="Courier New" pitchFamily="49" charset="0"/>
              </a:rPr>
              <a:t> </a:t>
            </a:r>
            <a:r>
              <a:rPr lang="sv-SE" sz="1100" b="1" dirty="0" smtClean="0">
                <a:solidFill>
                  <a:srgbClr val="010001"/>
                </a:solidFill>
                <a:latin typeface="Courier New" pitchFamily="49" charset="0"/>
                <a:cs typeface="Courier New" pitchFamily="49" charset="0"/>
              </a:rPr>
              <a:t>state</a:t>
            </a:r>
            <a:r>
              <a:rPr lang="sv-SE" sz="1100" b="1" dirty="0">
                <a:solidFill>
                  <a:prstClr val="black"/>
                </a:solidFill>
                <a:latin typeface="Courier New" pitchFamily="49" charset="0"/>
                <a:cs typeface="Courier New" pitchFamily="49" charset="0"/>
              </a:rPr>
              <a:t>;</a:t>
            </a:r>
          </a:p>
          <a:p>
            <a:r>
              <a:rPr lang="sv-SE" sz="1100" b="1" dirty="0" smtClean="0">
                <a:solidFill>
                  <a:prstClr val="black"/>
                </a:solidFill>
                <a:latin typeface="Courier New" pitchFamily="49" charset="0"/>
                <a:cs typeface="Courier New" pitchFamily="49" charset="0"/>
              </a:rPr>
              <a:t>};</a:t>
            </a:r>
          </a:p>
          <a:p>
            <a:endParaRPr lang="sv-SE" sz="1000" dirty="0">
              <a:solidFill>
                <a:prstClr val="black"/>
              </a:solidFill>
              <a:latin typeface="Courier New" pitchFamily="49" charset="0"/>
              <a:cs typeface="Courier New" pitchFamily="49" charset="0"/>
            </a:endParaRPr>
          </a:p>
        </p:txBody>
      </p:sp>
    </p:spTree>
    <p:extLst>
      <p:ext uri="{BB962C8B-B14F-4D97-AF65-F5344CB8AC3E}">
        <p14:creationId xmlns:p14="http://schemas.microsoft.com/office/powerpoint/2010/main" xmlns="" val="301146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PATH HANDLE</a:t>
            </a:r>
            <a:endParaRPr lang="sv-SE" dirty="0"/>
          </a:p>
        </p:txBody>
      </p:sp>
      <p:sp>
        <p:nvSpPr>
          <p:cNvPr id="5" name="Text Placeholder 1"/>
          <p:cNvSpPr>
            <a:spLocks noGrp="1"/>
          </p:cNvSpPr>
          <p:nvPr>
            <p:ph type="body" sz="quarter" idx="10"/>
          </p:nvPr>
        </p:nvSpPr>
        <p:spPr>
          <a:xfrm>
            <a:off x="179512" y="915566"/>
            <a:ext cx="8784976" cy="3528392"/>
          </a:xfrm>
          <a:solidFill>
            <a:schemeClr val="tx1"/>
          </a:solidFill>
        </p:spPr>
        <p:txBody>
          <a:bodyPr/>
          <a:lstStyle/>
          <a:p>
            <a:endParaRPr lang="sv-SE" sz="1000" b="1" dirty="0" smtClean="0">
              <a:solidFill>
                <a:schemeClr val="bg1"/>
              </a:solidFill>
              <a:latin typeface="Courier New" pitchFamily="49" charset="0"/>
              <a:cs typeface="Courier New" pitchFamily="49" charset="0"/>
            </a:endParaRPr>
          </a:p>
          <a:p>
            <a:r>
              <a:rPr lang="sv-SE" sz="1100" b="1" dirty="0">
                <a:solidFill>
                  <a:srgbClr val="0000FF"/>
                </a:solidFill>
                <a:latin typeface="Courier New" pitchFamily="49" charset="0"/>
                <a:cs typeface="Courier New" pitchFamily="49" charset="0"/>
              </a:rPr>
              <a:t>typedef</a:t>
            </a:r>
            <a:r>
              <a:rPr lang="sv-SE" sz="1100" b="1" dirty="0">
                <a:solidFill>
                  <a:prstClr val="black"/>
                </a:solidFill>
                <a:latin typeface="Courier New" pitchFamily="49" charset="0"/>
                <a:cs typeface="Courier New" pitchFamily="49" charset="0"/>
              </a:rPr>
              <a:t> </a:t>
            </a:r>
            <a:r>
              <a:rPr lang="sv-SE" sz="1100" b="1" dirty="0" smtClean="0">
                <a:solidFill>
                  <a:prstClr val="black"/>
                </a:solidFill>
                <a:latin typeface="Courier New" pitchFamily="49" charset="0"/>
                <a:cs typeface="Courier New" pitchFamily="49" charset="0"/>
              </a:rPr>
              <a:t>eastl::</a:t>
            </a:r>
            <a:r>
              <a:rPr lang="sv-SE" sz="1100" b="1" dirty="0" smtClean="0">
                <a:solidFill>
                  <a:srgbClr val="010001"/>
                </a:solidFill>
                <a:latin typeface="Courier New" pitchFamily="49" charset="0"/>
                <a:cs typeface="Courier New" pitchFamily="49" charset="0"/>
              </a:rPr>
              <a:t>fixed_vector</a:t>
            </a:r>
            <a:r>
              <a:rPr lang="sv-SE" sz="1100" b="1" dirty="0" smtClean="0">
                <a:solidFill>
                  <a:prstClr val="black"/>
                </a:solidFill>
                <a:latin typeface="Courier New" pitchFamily="49" charset="0"/>
                <a:cs typeface="Courier New" pitchFamily="49" charset="0"/>
              </a:rPr>
              <a:t>&lt;</a:t>
            </a:r>
            <a:r>
              <a:rPr lang="sv-SE" sz="1100" b="1" dirty="0" smtClean="0">
                <a:solidFill>
                  <a:srgbClr val="010001"/>
                </a:solidFill>
                <a:latin typeface="Courier New" pitchFamily="49" charset="0"/>
                <a:cs typeface="Courier New" pitchFamily="49" charset="0"/>
              </a:rPr>
              <a:t>Vec3</a:t>
            </a:r>
            <a:r>
              <a:rPr lang="sv-SE" sz="1100" b="1" dirty="0">
                <a:solidFill>
                  <a:prstClr val="black"/>
                </a:solidFill>
                <a:latin typeface="Courier New" pitchFamily="49" charset="0"/>
                <a:cs typeface="Courier New" pitchFamily="49" charset="0"/>
              </a:rPr>
              <a:t>, </a:t>
            </a:r>
            <a:r>
              <a:rPr lang="sv-SE" sz="1100" b="1" dirty="0" smtClean="0">
                <a:solidFill>
                  <a:prstClr val="black"/>
                </a:solidFill>
                <a:latin typeface="Courier New" pitchFamily="49" charset="0"/>
                <a:cs typeface="Courier New" pitchFamily="49" charset="0"/>
              </a:rPr>
              <a:t>16&gt; </a:t>
            </a:r>
            <a:r>
              <a:rPr lang="sv-SE" sz="1100" b="1" dirty="0">
                <a:solidFill>
                  <a:srgbClr val="010001"/>
                </a:solidFill>
                <a:latin typeface="Courier New" pitchFamily="49" charset="0"/>
                <a:cs typeface="Courier New" pitchFamily="49" charset="0"/>
              </a:rPr>
              <a:t>WaypointVector</a:t>
            </a:r>
            <a:r>
              <a:rPr lang="sv-SE" sz="1100" b="1" dirty="0">
                <a:solidFill>
                  <a:prstClr val="black"/>
                </a:solidFill>
                <a:latin typeface="Courier New" pitchFamily="49" charset="0"/>
                <a:cs typeface="Courier New" pitchFamily="49" charset="0"/>
              </a:rPr>
              <a:t>;</a:t>
            </a:r>
          </a:p>
          <a:p>
            <a:r>
              <a:rPr lang="sv-SE" sz="1100" b="1" dirty="0">
                <a:solidFill>
                  <a:srgbClr val="0000FF"/>
                </a:solidFill>
                <a:latin typeface="Courier New" pitchFamily="49" charset="0"/>
                <a:cs typeface="Courier New" pitchFamily="49" charset="0"/>
              </a:rPr>
              <a:t>typedef</a:t>
            </a:r>
            <a:r>
              <a:rPr lang="sv-SE" sz="1100" b="1" dirty="0">
                <a:solidFill>
                  <a:prstClr val="black"/>
                </a:solidFill>
                <a:latin typeface="Courier New" pitchFamily="49" charset="0"/>
                <a:cs typeface="Courier New" pitchFamily="49" charset="0"/>
              </a:rPr>
              <a:t> </a:t>
            </a:r>
            <a:r>
              <a:rPr lang="sv-SE" sz="1100" b="1" dirty="0" smtClean="0">
                <a:solidFill>
                  <a:prstClr val="black"/>
                </a:solidFill>
                <a:latin typeface="Courier New" pitchFamily="49" charset="0"/>
                <a:cs typeface="Courier New" pitchFamily="49" charset="0"/>
              </a:rPr>
              <a:t>eastl::</a:t>
            </a:r>
            <a:r>
              <a:rPr lang="sv-SE" sz="1100" b="1" dirty="0" smtClean="0">
                <a:solidFill>
                  <a:srgbClr val="010001"/>
                </a:solidFill>
                <a:latin typeface="Courier New" pitchFamily="49" charset="0"/>
                <a:cs typeface="Courier New" pitchFamily="49" charset="0"/>
              </a:rPr>
              <a:t>fixed_vector</a:t>
            </a:r>
            <a:r>
              <a:rPr lang="sv-SE" sz="1100" b="1" dirty="0" smtClean="0">
                <a:solidFill>
                  <a:prstClr val="black"/>
                </a:solidFill>
                <a:latin typeface="Courier New" pitchFamily="49" charset="0"/>
                <a:cs typeface="Courier New" pitchFamily="49" charset="0"/>
              </a:rPr>
              <a:t>&lt;</a:t>
            </a:r>
            <a:r>
              <a:rPr lang="sv-SE" sz="1100" b="1" dirty="0" smtClean="0">
                <a:solidFill>
                  <a:srgbClr val="0000FF"/>
                </a:solidFill>
                <a:latin typeface="Courier New" pitchFamily="49" charset="0"/>
                <a:cs typeface="Courier New" pitchFamily="49" charset="0"/>
              </a:rPr>
              <a:t>float</a:t>
            </a:r>
            <a:r>
              <a:rPr lang="sv-SE" sz="1100" b="1" dirty="0">
                <a:solidFill>
                  <a:prstClr val="black"/>
                </a:solidFill>
                <a:latin typeface="Courier New" pitchFamily="49" charset="0"/>
                <a:cs typeface="Courier New" pitchFamily="49" charset="0"/>
              </a:rPr>
              <a:t>, </a:t>
            </a:r>
            <a:r>
              <a:rPr lang="sv-SE" sz="1100" b="1" dirty="0" smtClean="0">
                <a:solidFill>
                  <a:srgbClr val="010001"/>
                </a:solidFill>
                <a:latin typeface="Courier New" pitchFamily="49" charset="0"/>
                <a:cs typeface="Courier New" pitchFamily="49" charset="0"/>
              </a:rPr>
              <a:t>16</a:t>
            </a:r>
            <a:r>
              <a:rPr lang="sv-SE" sz="1100" b="1" dirty="0" smtClean="0">
                <a:solidFill>
                  <a:prstClr val="black"/>
                </a:solidFill>
                <a:latin typeface="Courier New" pitchFamily="49" charset="0"/>
                <a:cs typeface="Courier New" pitchFamily="49" charset="0"/>
              </a:rPr>
              <a:t>&gt; </a:t>
            </a:r>
            <a:r>
              <a:rPr lang="sv-SE" sz="1100" b="1" dirty="0">
                <a:solidFill>
                  <a:srgbClr val="010001"/>
                </a:solidFill>
                <a:latin typeface="Courier New" pitchFamily="49" charset="0"/>
                <a:cs typeface="Courier New" pitchFamily="49" charset="0"/>
              </a:rPr>
              <a:t>WaypointRadiusVector</a:t>
            </a:r>
            <a:r>
              <a:rPr lang="sv-SE" sz="1100" b="1" dirty="0" smtClean="0">
                <a:solidFill>
                  <a:prstClr val="black"/>
                </a:solidFill>
                <a:latin typeface="Courier New" pitchFamily="49" charset="0"/>
                <a:cs typeface="Courier New" pitchFamily="49" charset="0"/>
              </a:rPr>
              <a:t>;</a:t>
            </a:r>
          </a:p>
          <a:p>
            <a:endParaRPr lang="sv-SE" sz="1100" b="1" dirty="0">
              <a:solidFill>
                <a:prstClr val="black"/>
              </a:solidFill>
              <a:latin typeface="Courier New" pitchFamily="49" charset="0"/>
              <a:cs typeface="Courier New" pitchFamily="49" charset="0"/>
            </a:endParaRPr>
          </a:p>
          <a:p>
            <a:r>
              <a:rPr lang="sv-SE" sz="1100" b="1" dirty="0" smtClean="0">
                <a:solidFill>
                  <a:schemeClr val="bg2"/>
                </a:solidFill>
                <a:latin typeface="Courier New" pitchFamily="49" charset="0"/>
                <a:cs typeface="Courier New" pitchFamily="49" charset="0"/>
              </a:rPr>
              <a:t>struct </a:t>
            </a:r>
            <a:r>
              <a:rPr lang="sv-SE" sz="1100" b="1" dirty="0">
                <a:solidFill>
                  <a:schemeClr val="bg2"/>
                </a:solidFill>
                <a:latin typeface="Courier New" pitchFamily="49" charset="0"/>
                <a:cs typeface="Courier New" pitchFamily="49" charset="0"/>
              </a:rPr>
              <a:t>PathHandle</a:t>
            </a:r>
          </a:p>
          <a:p>
            <a:r>
              <a:rPr lang="sv-SE" sz="1100" b="1" dirty="0">
                <a:solidFill>
                  <a:schemeClr val="bg2"/>
                </a:solidFill>
                <a:latin typeface="Courier New" pitchFamily="49" charset="0"/>
                <a:cs typeface="Courier New" pitchFamily="49" charset="0"/>
              </a:rPr>
              <a:t>{</a:t>
            </a:r>
          </a:p>
          <a:p>
            <a:r>
              <a:rPr lang="en-US" sz="1100" b="1" dirty="0">
                <a:solidFill>
                  <a:schemeClr val="bg2"/>
                </a:solidFill>
                <a:latin typeface="Courier New" pitchFamily="49" charset="0"/>
                <a:cs typeface="Courier New" pitchFamily="49" charset="0"/>
              </a:rPr>
              <a:t>	</a:t>
            </a:r>
            <a:r>
              <a:rPr lang="en-US" sz="1100" b="1" dirty="0" err="1">
                <a:solidFill>
                  <a:schemeClr val="bg2"/>
                </a:solidFill>
                <a:latin typeface="Courier New" pitchFamily="49" charset="0"/>
                <a:cs typeface="Courier New" pitchFamily="49" charset="0"/>
              </a:rPr>
              <a:t>enum</a:t>
            </a:r>
            <a:r>
              <a:rPr lang="en-US" sz="1100" b="1" dirty="0">
                <a:solidFill>
                  <a:schemeClr val="bg2"/>
                </a:solidFill>
                <a:latin typeface="Courier New" pitchFamily="49" charset="0"/>
                <a:cs typeface="Courier New" pitchFamily="49" charset="0"/>
              </a:rPr>
              <a:t> State {</a:t>
            </a:r>
            <a:r>
              <a:rPr lang="en-US" sz="1100" b="1" dirty="0" err="1">
                <a:solidFill>
                  <a:schemeClr val="bg2"/>
                </a:solidFill>
                <a:latin typeface="Courier New" pitchFamily="49" charset="0"/>
                <a:cs typeface="Courier New" pitchFamily="49" charset="0"/>
              </a:rPr>
              <a:t>ComputingPath</a:t>
            </a:r>
            <a:r>
              <a:rPr lang="en-US" sz="1100" b="1" dirty="0">
                <a:solidFill>
                  <a:schemeClr val="bg2"/>
                </a:solidFill>
                <a:latin typeface="Courier New" pitchFamily="49" charset="0"/>
                <a:cs typeface="Courier New" pitchFamily="49" charset="0"/>
              </a:rPr>
              <a:t>, </a:t>
            </a:r>
            <a:r>
              <a:rPr lang="en-US" sz="1100" b="1" dirty="0" err="1">
                <a:solidFill>
                  <a:schemeClr val="bg2"/>
                </a:solidFill>
                <a:latin typeface="Courier New" pitchFamily="49" charset="0"/>
                <a:cs typeface="Courier New" pitchFamily="49" charset="0"/>
              </a:rPr>
              <a:t>ValidPath</a:t>
            </a:r>
            <a:r>
              <a:rPr lang="en-US" sz="1100" b="1" dirty="0">
                <a:solidFill>
                  <a:schemeClr val="bg2"/>
                </a:solidFill>
                <a:latin typeface="Courier New" pitchFamily="49" charset="0"/>
                <a:cs typeface="Courier New" pitchFamily="49" charset="0"/>
              </a:rPr>
              <a:t>, </a:t>
            </a:r>
            <a:r>
              <a:rPr lang="en-US" sz="1100" b="1" dirty="0" err="1">
                <a:solidFill>
                  <a:schemeClr val="bg2"/>
                </a:solidFill>
                <a:latin typeface="Courier New" pitchFamily="49" charset="0"/>
                <a:cs typeface="Courier New" pitchFamily="49" charset="0"/>
              </a:rPr>
              <a:t>NoPathAvailable</a:t>
            </a:r>
            <a:r>
              <a:rPr lang="en-US" sz="1100" b="1" dirty="0">
                <a:solidFill>
                  <a:schemeClr val="bg2"/>
                </a:solidFill>
                <a:latin typeface="Courier New" pitchFamily="49" charset="0"/>
                <a:cs typeface="Courier New" pitchFamily="49" charset="0"/>
              </a:rPr>
              <a:t>, </a:t>
            </a:r>
            <a:r>
              <a:rPr lang="en-US" sz="1100" b="1" dirty="0" err="1">
                <a:solidFill>
                  <a:schemeClr val="bg2"/>
                </a:solidFill>
                <a:latin typeface="Courier New" pitchFamily="49" charset="0"/>
                <a:cs typeface="Courier New" pitchFamily="49" charset="0"/>
              </a:rPr>
              <a:t>RepathingRequired</a:t>
            </a:r>
            <a:r>
              <a:rPr lang="en-US" sz="1100" b="1" dirty="0">
                <a:solidFill>
                  <a:schemeClr val="bg2"/>
                </a:solidFill>
                <a:latin typeface="Courier New" pitchFamily="49" charset="0"/>
                <a:cs typeface="Courier New" pitchFamily="49" charset="0"/>
              </a:rPr>
              <a:t>};</a:t>
            </a:r>
          </a:p>
          <a:p>
            <a:endParaRPr lang="sv-SE" sz="1100" b="1" dirty="0">
              <a:solidFill>
                <a:schemeClr val="bg2"/>
              </a:solidFill>
              <a:latin typeface="Courier New" pitchFamily="49" charset="0"/>
              <a:cs typeface="Courier New" pitchFamily="49" charset="0"/>
            </a:endParaRPr>
          </a:p>
          <a:p>
            <a:r>
              <a:rPr lang="sv-SE" sz="1100" b="1" dirty="0">
                <a:solidFill>
                  <a:schemeClr val="bg2"/>
                </a:solidFill>
                <a:latin typeface="Courier New" pitchFamily="49" charset="0"/>
                <a:cs typeface="Courier New" pitchFamily="49" charset="0"/>
              </a:rPr>
              <a:t>	</a:t>
            </a:r>
            <a:r>
              <a:rPr lang="sv-SE" sz="1100" b="1" dirty="0" smtClean="0">
                <a:solidFill>
                  <a:schemeClr val="bg2"/>
                </a:solidFill>
                <a:latin typeface="Courier New" pitchFamily="49" charset="0"/>
                <a:cs typeface="Courier New" pitchFamily="49" charset="0"/>
              </a:rPr>
              <a:t>interface StateListener {</a:t>
            </a:r>
            <a:endParaRPr lang="sv-SE" sz="1100" b="1" dirty="0">
              <a:solidFill>
                <a:schemeClr val="bg2"/>
              </a:solidFill>
              <a:latin typeface="Courier New" pitchFamily="49" charset="0"/>
              <a:cs typeface="Courier New" pitchFamily="49" charset="0"/>
            </a:endParaRPr>
          </a:p>
          <a:p>
            <a:r>
              <a:rPr lang="en-US" sz="1100" b="1" dirty="0">
                <a:solidFill>
                  <a:schemeClr val="bg2"/>
                </a:solidFill>
                <a:latin typeface="Courier New" pitchFamily="49" charset="0"/>
                <a:cs typeface="Courier New" pitchFamily="49" charset="0"/>
              </a:rPr>
              <a:t>		</a:t>
            </a:r>
            <a:r>
              <a:rPr lang="en-US" sz="1100" b="1" dirty="0" smtClean="0">
                <a:solidFill>
                  <a:schemeClr val="bg2"/>
                </a:solidFill>
                <a:latin typeface="Courier New" pitchFamily="49" charset="0"/>
                <a:cs typeface="Courier New" pitchFamily="49" charset="0"/>
              </a:rPr>
              <a:t>virtual </a:t>
            </a:r>
            <a:r>
              <a:rPr lang="en-US" sz="1100" b="1" dirty="0">
                <a:solidFill>
                  <a:schemeClr val="bg2"/>
                </a:solidFill>
                <a:latin typeface="Courier New" pitchFamily="49" charset="0"/>
                <a:cs typeface="Courier New" pitchFamily="49" charset="0"/>
              </a:rPr>
              <a:t>void </a:t>
            </a:r>
            <a:r>
              <a:rPr lang="en-US" sz="1100" b="1" dirty="0" err="1">
                <a:solidFill>
                  <a:schemeClr val="bg2"/>
                </a:solidFill>
                <a:latin typeface="Courier New" pitchFamily="49" charset="0"/>
                <a:cs typeface="Courier New" pitchFamily="49" charset="0"/>
              </a:rPr>
              <a:t>onStateChanged</a:t>
            </a:r>
            <a:r>
              <a:rPr lang="en-US" sz="1100" b="1" dirty="0">
                <a:solidFill>
                  <a:schemeClr val="bg2"/>
                </a:solidFill>
                <a:latin typeface="Courier New" pitchFamily="49" charset="0"/>
                <a:cs typeface="Courier New" pitchFamily="49" charset="0"/>
              </a:rPr>
              <a:t>(</a:t>
            </a:r>
            <a:r>
              <a:rPr lang="en-US" sz="1100" b="1" dirty="0" err="1">
                <a:solidFill>
                  <a:schemeClr val="bg2"/>
                </a:solidFill>
                <a:latin typeface="Courier New" pitchFamily="49" charset="0"/>
                <a:cs typeface="Courier New" pitchFamily="49" charset="0"/>
              </a:rPr>
              <a:t>PathHandle</a:t>
            </a:r>
            <a:r>
              <a:rPr lang="en-US" sz="1100" b="1" dirty="0">
                <a:solidFill>
                  <a:schemeClr val="bg2"/>
                </a:solidFill>
                <a:latin typeface="Courier New" pitchFamily="49" charset="0"/>
                <a:cs typeface="Courier New" pitchFamily="49" charset="0"/>
              </a:rPr>
              <a:t>* handle) = </a:t>
            </a:r>
            <a:r>
              <a:rPr lang="en-US" sz="1100" b="1" dirty="0" smtClean="0">
                <a:solidFill>
                  <a:schemeClr val="bg2"/>
                </a:solidFill>
                <a:latin typeface="Courier New" pitchFamily="49" charset="0"/>
                <a:cs typeface="Courier New" pitchFamily="49" charset="0"/>
              </a:rPr>
              <a:t>0;</a:t>
            </a:r>
            <a:endParaRPr lang="en-US" sz="1100" b="1" dirty="0">
              <a:solidFill>
                <a:schemeClr val="bg2"/>
              </a:solidFill>
              <a:latin typeface="Courier New" pitchFamily="49" charset="0"/>
              <a:cs typeface="Courier New" pitchFamily="49" charset="0"/>
            </a:endParaRPr>
          </a:p>
          <a:p>
            <a:r>
              <a:rPr lang="sv-SE" sz="1100" b="1" dirty="0">
                <a:solidFill>
                  <a:schemeClr val="bg2"/>
                </a:solidFill>
                <a:latin typeface="Courier New" pitchFamily="49" charset="0"/>
                <a:cs typeface="Courier New" pitchFamily="49" charset="0"/>
              </a:rPr>
              <a:t>	};</a:t>
            </a:r>
          </a:p>
          <a:p>
            <a:endParaRPr lang="sv-SE" sz="1100" b="1" dirty="0">
              <a:solidFill>
                <a:prstClr val="black"/>
              </a:solidFill>
              <a:latin typeface="Courier New" pitchFamily="49" charset="0"/>
              <a:cs typeface="Courier New" pitchFamily="49" charset="0"/>
            </a:endParaRPr>
          </a:p>
          <a:p>
            <a:r>
              <a:rPr lang="sv-SE" sz="1100" b="1" dirty="0">
                <a:solidFill>
                  <a:prstClr val="black"/>
                </a:solidFill>
                <a:latin typeface="Courier New" pitchFamily="49" charset="0"/>
                <a:cs typeface="Courier New" pitchFamily="49" charset="0"/>
              </a:rPr>
              <a:t>	</a:t>
            </a:r>
            <a:r>
              <a:rPr lang="sv-SE" sz="1100" b="1" dirty="0">
                <a:solidFill>
                  <a:schemeClr val="bg2"/>
                </a:solidFill>
                <a:latin typeface="Courier New" pitchFamily="49" charset="0"/>
                <a:cs typeface="Courier New" pitchFamily="49" charset="0"/>
              </a:rPr>
              <a:t>PathHandle() : </a:t>
            </a:r>
            <a:r>
              <a:rPr lang="sv-SE" sz="1100" b="1" dirty="0" smtClean="0">
                <a:solidFill>
                  <a:srgbClr val="010001"/>
                </a:solidFill>
                <a:latin typeface="Courier New" pitchFamily="49" charset="0"/>
                <a:cs typeface="Courier New" pitchFamily="49" charset="0"/>
              </a:rPr>
              <a:t>waypoints</a:t>
            </a:r>
            <a:r>
              <a:rPr lang="sv-SE" sz="1100" b="1" dirty="0" smtClean="0">
                <a:solidFill>
                  <a:prstClr val="black"/>
                </a:solidFill>
                <a:latin typeface="Courier New" pitchFamily="49" charset="0"/>
                <a:cs typeface="Courier New" pitchFamily="49" charset="0"/>
              </a:rPr>
              <a:t>(</a:t>
            </a:r>
            <a:r>
              <a:rPr lang="sv-SE" sz="1100" b="1" dirty="0" smtClean="0">
                <a:solidFill>
                  <a:srgbClr val="010001"/>
                </a:solidFill>
                <a:latin typeface="Courier New" pitchFamily="49" charset="0"/>
                <a:cs typeface="Courier New" pitchFamily="49" charset="0"/>
              </a:rPr>
              <a:t>pathfindingArena</a:t>
            </a:r>
            <a:r>
              <a:rPr lang="sv-SE" sz="1100" b="1" dirty="0">
                <a:solidFill>
                  <a:prstClr val="black"/>
                </a:solidFill>
                <a:latin typeface="Courier New" pitchFamily="49" charset="0"/>
                <a:cs typeface="Courier New" pitchFamily="49" charset="0"/>
              </a:rPr>
              <a:t>()), </a:t>
            </a:r>
            <a:r>
              <a:rPr lang="sv-SE" sz="1100" b="1" dirty="0" smtClean="0">
                <a:solidFill>
                  <a:srgbClr val="010001"/>
                </a:solidFill>
                <a:latin typeface="Courier New" pitchFamily="49" charset="0"/>
                <a:cs typeface="Courier New" pitchFamily="49" charset="0"/>
              </a:rPr>
              <a:t>radii</a:t>
            </a:r>
            <a:r>
              <a:rPr lang="sv-SE" sz="1100" b="1" dirty="0" smtClean="0">
                <a:solidFill>
                  <a:prstClr val="black"/>
                </a:solidFill>
                <a:latin typeface="Courier New" pitchFamily="49" charset="0"/>
                <a:cs typeface="Courier New" pitchFamily="49" charset="0"/>
              </a:rPr>
              <a:t>(</a:t>
            </a:r>
            <a:r>
              <a:rPr lang="sv-SE" sz="1100" b="1" dirty="0" smtClean="0">
                <a:solidFill>
                  <a:srgbClr val="010001"/>
                </a:solidFill>
                <a:latin typeface="Courier New" pitchFamily="49" charset="0"/>
                <a:cs typeface="Courier New" pitchFamily="49" charset="0"/>
              </a:rPr>
              <a:t>pathfindingArena</a:t>
            </a:r>
            <a:r>
              <a:rPr lang="sv-SE" sz="1100" b="1" dirty="0">
                <a:solidFill>
                  <a:prstClr val="black"/>
                </a:solidFill>
                <a:latin typeface="Courier New" pitchFamily="49" charset="0"/>
                <a:cs typeface="Courier New" pitchFamily="49" charset="0"/>
              </a:rPr>
              <a:t>()) </a:t>
            </a:r>
            <a:r>
              <a:rPr lang="sv-SE" sz="1100" b="1" dirty="0">
                <a:solidFill>
                  <a:schemeClr val="bg2"/>
                </a:solidFill>
                <a:latin typeface="Courier New" pitchFamily="49" charset="0"/>
                <a:cs typeface="Courier New" pitchFamily="49" charset="0"/>
              </a:rPr>
              <a:t>{}</a:t>
            </a:r>
          </a:p>
          <a:p>
            <a:endParaRPr lang="sv-SE" sz="1100" b="1" dirty="0">
              <a:solidFill>
                <a:schemeClr val="bg2"/>
              </a:solidFill>
              <a:latin typeface="Courier New" pitchFamily="49" charset="0"/>
              <a:cs typeface="Courier New" pitchFamily="49" charset="0"/>
            </a:endParaRPr>
          </a:p>
          <a:p>
            <a:r>
              <a:rPr lang="sv-SE" sz="1100" b="1" dirty="0">
                <a:solidFill>
                  <a:schemeClr val="bg2"/>
                </a:solidFill>
                <a:latin typeface="Courier New" pitchFamily="49" charset="0"/>
                <a:cs typeface="Courier New" pitchFamily="49" charset="0"/>
              </a:rPr>
              <a:t>	WaypointVector </a:t>
            </a:r>
            <a:r>
              <a:rPr lang="sv-SE" sz="1100" b="1" dirty="0" smtClean="0">
                <a:solidFill>
                  <a:schemeClr val="bg2"/>
                </a:solidFill>
                <a:latin typeface="Courier New" pitchFamily="49" charset="0"/>
                <a:cs typeface="Courier New" pitchFamily="49" charset="0"/>
              </a:rPr>
              <a:t>waypoints</a:t>
            </a:r>
            <a:r>
              <a:rPr lang="sv-SE" sz="1100" b="1" dirty="0">
                <a:solidFill>
                  <a:schemeClr val="bg2"/>
                </a:solidFill>
                <a:latin typeface="Courier New" pitchFamily="49" charset="0"/>
                <a:cs typeface="Courier New" pitchFamily="49" charset="0"/>
              </a:rPr>
              <a:t>;</a:t>
            </a:r>
          </a:p>
          <a:p>
            <a:r>
              <a:rPr lang="sv-SE" sz="1100" b="1" dirty="0">
                <a:solidFill>
                  <a:schemeClr val="bg2"/>
                </a:solidFill>
                <a:latin typeface="Courier New" pitchFamily="49" charset="0"/>
                <a:cs typeface="Courier New" pitchFamily="49" charset="0"/>
              </a:rPr>
              <a:t>	WaypointRadiusVector </a:t>
            </a:r>
            <a:r>
              <a:rPr lang="sv-SE" sz="1100" b="1" dirty="0" smtClean="0">
                <a:solidFill>
                  <a:schemeClr val="bg2"/>
                </a:solidFill>
                <a:latin typeface="Courier New" pitchFamily="49" charset="0"/>
                <a:cs typeface="Courier New" pitchFamily="49" charset="0"/>
              </a:rPr>
              <a:t>radii; </a:t>
            </a:r>
            <a:endParaRPr lang="sv-SE" sz="1100" b="1" dirty="0">
              <a:solidFill>
                <a:schemeClr val="bg2"/>
              </a:solidFill>
              <a:latin typeface="Courier New" pitchFamily="49" charset="0"/>
              <a:cs typeface="Courier New" pitchFamily="49" charset="0"/>
            </a:endParaRPr>
          </a:p>
          <a:p>
            <a:endParaRPr lang="sv-SE" sz="1100" b="1" dirty="0">
              <a:solidFill>
                <a:schemeClr val="bg2"/>
              </a:solidFill>
              <a:latin typeface="Courier New" pitchFamily="49" charset="0"/>
              <a:cs typeface="Courier New" pitchFamily="49" charset="0"/>
            </a:endParaRPr>
          </a:p>
          <a:p>
            <a:r>
              <a:rPr lang="sv-SE" sz="1100" b="1" dirty="0">
                <a:solidFill>
                  <a:schemeClr val="bg2"/>
                </a:solidFill>
                <a:latin typeface="Courier New" pitchFamily="49" charset="0"/>
                <a:cs typeface="Courier New" pitchFamily="49" charset="0"/>
              </a:rPr>
              <a:t>	State </a:t>
            </a:r>
            <a:r>
              <a:rPr lang="sv-SE" sz="1100" b="1" dirty="0" smtClean="0">
                <a:solidFill>
                  <a:schemeClr val="bg2"/>
                </a:solidFill>
                <a:latin typeface="Courier New" pitchFamily="49" charset="0"/>
                <a:cs typeface="Courier New" pitchFamily="49" charset="0"/>
              </a:rPr>
              <a:t>state</a:t>
            </a:r>
            <a:r>
              <a:rPr lang="sv-SE" sz="1100" b="1" dirty="0">
                <a:solidFill>
                  <a:schemeClr val="bg2"/>
                </a:solidFill>
                <a:latin typeface="Courier New" pitchFamily="49" charset="0"/>
                <a:cs typeface="Courier New" pitchFamily="49" charset="0"/>
              </a:rPr>
              <a:t>;</a:t>
            </a:r>
          </a:p>
          <a:p>
            <a:r>
              <a:rPr lang="sv-SE" sz="1100" b="1" dirty="0" smtClean="0">
                <a:solidFill>
                  <a:schemeClr val="bg2"/>
                </a:solidFill>
                <a:latin typeface="Courier New" pitchFamily="49" charset="0"/>
                <a:cs typeface="Courier New" pitchFamily="49" charset="0"/>
              </a:rPr>
              <a:t>};</a:t>
            </a:r>
          </a:p>
          <a:p>
            <a:endParaRPr lang="sv-SE" sz="1000" dirty="0">
              <a:solidFill>
                <a:prstClr val="black"/>
              </a:solidFill>
              <a:latin typeface="Courier New" pitchFamily="49" charset="0"/>
              <a:cs typeface="Courier New" pitchFamily="49" charset="0"/>
            </a:endParaRPr>
          </a:p>
        </p:txBody>
      </p:sp>
      <p:sp>
        <p:nvSpPr>
          <p:cNvPr id="6" name="Rectangle 5"/>
          <p:cNvSpPr/>
          <p:nvPr/>
        </p:nvSpPr>
        <p:spPr>
          <a:xfrm>
            <a:off x="395536" y="1059582"/>
            <a:ext cx="511256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ctangle 6"/>
          <p:cNvSpPr/>
          <p:nvPr/>
        </p:nvSpPr>
        <p:spPr>
          <a:xfrm>
            <a:off x="2267744" y="2859782"/>
            <a:ext cx="4824536" cy="2859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xmlns="" val="346526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solidFill>
            <a:schemeClr val="tx1"/>
          </a:solidFill>
        </p:spPr>
        <p:txBody>
          <a:bodyPr/>
          <a:lstStyle/>
          <a:p>
            <a:endParaRPr lang="sv-SE" sz="1000" b="1" dirty="0" smtClean="0">
              <a:solidFill>
                <a:srgbClr val="0000FF"/>
              </a:solidFill>
              <a:latin typeface="Courier New" pitchFamily="49" charset="0"/>
              <a:cs typeface="Courier New" pitchFamily="49" charset="0"/>
            </a:endParaRPr>
          </a:p>
          <a:p>
            <a:r>
              <a:rPr lang="sv-SE" sz="1100" b="1" dirty="0" smtClean="0">
                <a:solidFill>
                  <a:srgbClr val="0000FF"/>
                </a:solidFill>
                <a:latin typeface="Courier New" pitchFamily="49" charset="0"/>
                <a:cs typeface="Courier New" pitchFamily="49" charset="0"/>
              </a:rPr>
              <a:t>class</a:t>
            </a:r>
            <a:r>
              <a:rPr lang="sv-SE" sz="1100" b="1" dirty="0" smtClean="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NavPowerPathfinder</a:t>
            </a:r>
            <a:r>
              <a:rPr lang="sv-SE" sz="1100" b="1" dirty="0">
                <a:solidFill>
                  <a:prstClr val="black"/>
                </a:solidFill>
                <a:latin typeface="Courier New" pitchFamily="49" charset="0"/>
                <a:cs typeface="Courier New" pitchFamily="49" charset="0"/>
              </a:rPr>
              <a:t> : </a:t>
            </a:r>
            <a:r>
              <a:rPr lang="sv-SE" sz="1100" b="1" dirty="0">
                <a:solidFill>
                  <a:srgbClr val="0000FF"/>
                </a:solidFill>
                <a:latin typeface="Courier New" pitchFamily="49" charset="0"/>
                <a:cs typeface="Courier New" pitchFamily="49" charset="0"/>
              </a:rPr>
              <a:t>public</a:t>
            </a:r>
            <a:r>
              <a:rPr lang="sv-SE" sz="1100" b="1" dirty="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Pathfinder</a:t>
            </a:r>
            <a:r>
              <a:rPr lang="sv-SE" sz="1100" b="1" dirty="0">
                <a:solidFill>
                  <a:prstClr val="black"/>
                </a:solidFill>
                <a:latin typeface="Courier New" pitchFamily="49" charset="0"/>
                <a:cs typeface="Courier New" pitchFamily="49" charset="0"/>
              </a:rPr>
              <a:t> </a:t>
            </a:r>
            <a:endParaRPr lang="sv-SE" sz="1100" b="1" dirty="0" smtClean="0">
              <a:solidFill>
                <a:prstClr val="black"/>
              </a:solidFill>
              <a:latin typeface="Courier New" pitchFamily="49" charset="0"/>
              <a:cs typeface="Courier New" pitchFamily="49" charset="0"/>
            </a:endParaRPr>
          </a:p>
          <a:p>
            <a:r>
              <a:rPr lang="sv-SE" sz="1100" b="1" dirty="0" smtClean="0">
                <a:solidFill>
                  <a:prstClr val="black"/>
                </a:solidFill>
                <a:latin typeface="Courier New" pitchFamily="49" charset="0"/>
                <a:cs typeface="Courier New" pitchFamily="49" charset="0"/>
              </a:rPr>
              <a:t>{</a:t>
            </a:r>
            <a:endParaRPr lang="sv-SE" sz="1100" b="1" dirty="0">
              <a:solidFill>
                <a:prstClr val="black"/>
              </a:solidFill>
              <a:latin typeface="Courier New" pitchFamily="49" charset="0"/>
              <a:cs typeface="Courier New" pitchFamily="49" charset="0"/>
            </a:endParaRPr>
          </a:p>
          <a:p>
            <a:r>
              <a:rPr lang="sv-SE" sz="1100" b="1" dirty="0" smtClean="0">
                <a:solidFill>
                  <a:srgbClr val="0000FF"/>
                </a:solidFill>
                <a:latin typeface="Courier New" pitchFamily="49" charset="0"/>
                <a:cs typeface="Courier New" pitchFamily="49" charset="0"/>
              </a:rPr>
              <a:t>public</a:t>
            </a:r>
            <a:r>
              <a:rPr lang="sv-SE" sz="1100" b="1" dirty="0" smtClean="0">
                <a:solidFill>
                  <a:prstClr val="black"/>
                </a:solidFill>
                <a:latin typeface="Courier New" pitchFamily="49" charset="0"/>
                <a:cs typeface="Courier New" pitchFamily="49" charset="0"/>
              </a:rPr>
              <a:t>:</a:t>
            </a:r>
          </a:p>
          <a:p>
            <a:pPr marL="360362" lvl="1" indent="0">
              <a:buNone/>
            </a:pPr>
            <a:r>
              <a:rPr lang="sv-SE" sz="1100" b="1" dirty="0" smtClean="0">
                <a:solidFill>
                  <a:srgbClr val="0000FF"/>
                </a:solidFill>
                <a:latin typeface="Courier New" pitchFamily="49" charset="0"/>
                <a:cs typeface="Courier New" pitchFamily="49" charset="0"/>
              </a:rPr>
              <a:t>   virtual</a:t>
            </a:r>
            <a:r>
              <a:rPr lang="sv-SE" sz="1100" b="1" dirty="0" smtClean="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PathHandle</a:t>
            </a:r>
            <a:r>
              <a:rPr lang="sv-SE" sz="1100" b="1" dirty="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findPath</a:t>
            </a:r>
            <a:r>
              <a:rPr lang="sv-SE" sz="1100" b="1" dirty="0" smtClean="0">
                <a:solidFill>
                  <a:prstClr val="black"/>
                </a:solidFill>
                <a:latin typeface="Courier New" pitchFamily="49" charset="0"/>
                <a:cs typeface="Courier New" pitchFamily="49" charset="0"/>
              </a:rPr>
              <a:t>(...) </a:t>
            </a:r>
            <a:r>
              <a:rPr lang="sv-SE" sz="1100" b="1" dirty="0">
                <a:solidFill>
                  <a:srgbClr val="0000FF"/>
                </a:solidFill>
                <a:latin typeface="Courier New" pitchFamily="49" charset="0"/>
                <a:cs typeface="Courier New" pitchFamily="49" charset="0"/>
              </a:rPr>
              <a:t>override</a:t>
            </a:r>
            <a:r>
              <a:rPr lang="sv-SE" sz="1100" b="1" dirty="0">
                <a:solidFill>
                  <a:prstClr val="black"/>
                </a:solidFill>
                <a:latin typeface="Courier New" pitchFamily="49" charset="0"/>
                <a:cs typeface="Courier New" pitchFamily="49" charset="0"/>
              </a:rPr>
              <a:t>;</a:t>
            </a:r>
          </a:p>
          <a:p>
            <a:r>
              <a:rPr lang="sv-SE" sz="1100" b="1" dirty="0" smtClean="0">
                <a:solidFill>
                  <a:srgbClr val="0000FF"/>
                </a:solidFill>
                <a:latin typeface="Courier New" pitchFamily="49" charset="0"/>
                <a:cs typeface="Courier New" pitchFamily="49" charset="0"/>
              </a:rPr>
              <a:t>    virtual</a:t>
            </a:r>
            <a:r>
              <a:rPr lang="sv-SE" sz="1100" b="1" dirty="0" smtClean="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PathHandle</a:t>
            </a:r>
            <a:r>
              <a:rPr lang="sv-SE" sz="1100" b="1" dirty="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findPathFromDestination</a:t>
            </a:r>
            <a:r>
              <a:rPr lang="sv-SE" sz="1100" b="1" dirty="0" smtClean="0">
                <a:solidFill>
                  <a:prstClr val="black"/>
                </a:solidFill>
                <a:latin typeface="Courier New" pitchFamily="49" charset="0"/>
                <a:cs typeface="Courier New" pitchFamily="49" charset="0"/>
              </a:rPr>
              <a:t>(...)</a:t>
            </a:r>
            <a:r>
              <a:rPr lang="sv-SE" sz="1100" b="1" dirty="0">
                <a:solidFill>
                  <a:prstClr val="black"/>
                </a:solidFill>
                <a:latin typeface="Courier New" pitchFamily="49" charset="0"/>
                <a:cs typeface="Courier New" pitchFamily="49" charset="0"/>
              </a:rPr>
              <a:t> </a:t>
            </a:r>
            <a:r>
              <a:rPr lang="sv-SE" sz="1100" b="1" dirty="0">
                <a:solidFill>
                  <a:srgbClr val="0000FF"/>
                </a:solidFill>
                <a:latin typeface="Courier New" pitchFamily="49" charset="0"/>
                <a:cs typeface="Courier New" pitchFamily="49" charset="0"/>
              </a:rPr>
              <a:t>override</a:t>
            </a:r>
            <a:r>
              <a:rPr lang="sv-SE" sz="1100" b="1" dirty="0" smtClean="0">
                <a:solidFill>
                  <a:prstClr val="black"/>
                </a:solidFill>
                <a:latin typeface="Courier New" pitchFamily="49" charset="0"/>
                <a:cs typeface="Courier New" pitchFamily="49" charset="0"/>
              </a:rPr>
              <a:t>;</a:t>
            </a:r>
            <a:endParaRPr lang="sv-SE" sz="1100" b="1" dirty="0">
              <a:solidFill>
                <a:prstClr val="black"/>
              </a:solidFill>
              <a:latin typeface="Courier New" pitchFamily="49" charset="0"/>
              <a:cs typeface="Courier New" pitchFamily="49" charset="0"/>
            </a:endParaRPr>
          </a:p>
          <a:p>
            <a:r>
              <a:rPr lang="en-US" sz="1100" b="1" dirty="0" smtClean="0">
                <a:solidFill>
                  <a:srgbClr val="0000FF"/>
                </a:solidFill>
                <a:latin typeface="Courier New" pitchFamily="49" charset="0"/>
                <a:cs typeface="Courier New" pitchFamily="49" charset="0"/>
              </a:rPr>
              <a:t>    virtual</a:t>
            </a:r>
            <a:r>
              <a:rPr lang="en-US" sz="1100" b="1" dirty="0" smtClean="0">
                <a:solidFill>
                  <a:prstClr val="black"/>
                </a:solidFill>
                <a:latin typeface="Courier New" pitchFamily="49" charset="0"/>
                <a:cs typeface="Courier New" pitchFamily="49" charset="0"/>
              </a:rPr>
              <a:t> </a:t>
            </a:r>
            <a:r>
              <a:rPr lang="en-US" sz="1100" b="1" dirty="0">
                <a:solidFill>
                  <a:srgbClr val="0000FF"/>
                </a:solidFill>
                <a:latin typeface="Courier New" pitchFamily="49" charset="0"/>
                <a:cs typeface="Courier New" pitchFamily="49" charset="0"/>
              </a:rPr>
              <a:t>void</a:t>
            </a:r>
            <a:r>
              <a:rPr lang="en-US" sz="1100" b="1" dirty="0">
                <a:solidFill>
                  <a:prstClr val="black"/>
                </a:solidFill>
                <a:latin typeface="Courier New" pitchFamily="49" charset="0"/>
                <a:cs typeface="Courier New" pitchFamily="49" charset="0"/>
              </a:rPr>
              <a:t> </a:t>
            </a:r>
            <a:r>
              <a:rPr lang="en-US" sz="1100" b="1" dirty="0" err="1" smtClean="0">
                <a:solidFill>
                  <a:srgbClr val="010001"/>
                </a:solidFill>
                <a:latin typeface="Courier New" pitchFamily="49" charset="0"/>
                <a:cs typeface="Courier New" pitchFamily="49" charset="0"/>
              </a:rPr>
              <a:t>releasePath</a:t>
            </a:r>
            <a:r>
              <a:rPr lang="en-US" sz="1100" b="1" dirty="0" smtClean="0">
                <a:solidFill>
                  <a:prstClr val="black"/>
                </a:solidFill>
                <a:latin typeface="Courier New" pitchFamily="49" charset="0"/>
                <a:cs typeface="Courier New" pitchFamily="49" charset="0"/>
              </a:rPr>
              <a:t>(...) </a:t>
            </a:r>
            <a:r>
              <a:rPr lang="en-US" sz="1100" b="1" dirty="0">
                <a:solidFill>
                  <a:srgbClr val="0000FF"/>
                </a:solidFill>
                <a:latin typeface="Courier New" pitchFamily="49" charset="0"/>
                <a:cs typeface="Courier New" pitchFamily="49" charset="0"/>
              </a:rPr>
              <a:t>override</a:t>
            </a:r>
            <a:r>
              <a:rPr lang="en-US" sz="1100" b="1" dirty="0">
                <a:solidFill>
                  <a:prstClr val="black"/>
                </a:solidFill>
                <a:latin typeface="Courier New" pitchFamily="49" charset="0"/>
                <a:cs typeface="Courier New" pitchFamily="49" charset="0"/>
              </a:rPr>
              <a:t>;</a:t>
            </a:r>
          </a:p>
          <a:p>
            <a:r>
              <a:rPr lang="sv-SE" sz="1100" b="1" dirty="0" smtClean="0">
                <a:solidFill>
                  <a:srgbClr val="0000FF"/>
                </a:solidFill>
                <a:latin typeface="Courier New" pitchFamily="49" charset="0"/>
                <a:cs typeface="Courier New" pitchFamily="49" charset="0"/>
              </a:rPr>
              <a:t>    virtual</a:t>
            </a:r>
            <a:r>
              <a:rPr lang="sv-SE" sz="1100" b="1" dirty="0" smtClean="0">
                <a:solidFill>
                  <a:prstClr val="black"/>
                </a:solidFill>
                <a:latin typeface="Courier New" pitchFamily="49" charset="0"/>
                <a:cs typeface="Courier New" pitchFamily="49" charset="0"/>
              </a:rPr>
              <a:t> </a:t>
            </a:r>
            <a:r>
              <a:rPr lang="sv-SE" sz="1100" b="1" dirty="0">
                <a:solidFill>
                  <a:srgbClr val="0000FF"/>
                </a:solidFill>
                <a:latin typeface="Courier New" pitchFamily="49" charset="0"/>
                <a:cs typeface="Courier New" pitchFamily="49" charset="0"/>
              </a:rPr>
              <a:t>bool</a:t>
            </a:r>
            <a:r>
              <a:rPr lang="sv-SE" sz="1100" b="1" dirty="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canGoStraight</a:t>
            </a:r>
            <a:r>
              <a:rPr lang="sv-SE" sz="1100" b="1" dirty="0" smtClean="0">
                <a:solidFill>
                  <a:prstClr val="black"/>
                </a:solidFill>
                <a:latin typeface="Courier New" pitchFamily="49" charset="0"/>
                <a:cs typeface="Courier New" pitchFamily="49" charset="0"/>
              </a:rPr>
              <a:t>(...) </a:t>
            </a:r>
            <a:r>
              <a:rPr lang="sv-SE" sz="1100" b="1" dirty="0">
                <a:solidFill>
                  <a:srgbClr val="0000FF"/>
                </a:solidFill>
                <a:latin typeface="Courier New" pitchFamily="49" charset="0"/>
                <a:cs typeface="Courier New" pitchFamily="49" charset="0"/>
              </a:rPr>
              <a:t>const</a:t>
            </a:r>
            <a:r>
              <a:rPr lang="sv-SE" sz="1100" b="1" dirty="0">
                <a:solidFill>
                  <a:prstClr val="black"/>
                </a:solidFill>
                <a:latin typeface="Courier New" pitchFamily="49" charset="0"/>
                <a:cs typeface="Courier New" pitchFamily="49" charset="0"/>
              </a:rPr>
              <a:t> </a:t>
            </a:r>
            <a:r>
              <a:rPr lang="sv-SE" sz="1100" b="1" dirty="0">
                <a:solidFill>
                  <a:srgbClr val="0000FF"/>
                </a:solidFill>
                <a:latin typeface="Courier New" pitchFamily="49" charset="0"/>
                <a:cs typeface="Courier New" pitchFamily="49" charset="0"/>
              </a:rPr>
              <a:t>override</a:t>
            </a:r>
            <a:r>
              <a:rPr lang="sv-SE" sz="1100" b="1" dirty="0" smtClean="0">
                <a:solidFill>
                  <a:prstClr val="black"/>
                </a:solidFill>
                <a:latin typeface="Courier New" pitchFamily="49" charset="0"/>
                <a:cs typeface="Courier New" pitchFamily="49" charset="0"/>
              </a:rPr>
              <a:t>;</a:t>
            </a:r>
          </a:p>
          <a:p>
            <a:endParaRPr lang="sv-SE" sz="1100" b="1" dirty="0" smtClean="0">
              <a:solidFill>
                <a:prstClr val="black"/>
              </a:solidFill>
              <a:latin typeface="Courier New" pitchFamily="49" charset="0"/>
              <a:cs typeface="Courier New" pitchFamily="49" charset="0"/>
            </a:endParaRPr>
          </a:p>
          <a:p>
            <a:pPr marL="360362" lvl="1" indent="0">
              <a:buNone/>
            </a:pPr>
            <a:r>
              <a:rPr lang="sv-SE" sz="1100" b="1" dirty="0">
                <a:solidFill>
                  <a:prstClr val="black"/>
                </a:solidFill>
                <a:latin typeface="Courier New" pitchFamily="49" charset="0"/>
                <a:cs typeface="Courier New" pitchFamily="49" charset="0"/>
              </a:rPr>
              <a:t> </a:t>
            </a:r>
            <a:r>
              <a:rPr lang="sv-SE" sz="1100" b="1" dirty="0" smtClean="0">
                <a:solidFill>
                  <a:prstClr val="black"/>
                </a:solidFill>
                <a:latin typeface="Courier New" pitchFamily="49" charset="0"/>
                <a:cs typeface="Courier New" pitchFamily="49" charset="0"/>
              </a:rPr>
              <a:t>  </a:t>
            </a:r>
            <a:r>
              <a:rPr lang="sv-SE" sz="1100" b="1" dirty="0" smtClean="0">
                <a:solidFill>
                  <a:srgbClr val="0000FF"/>
                </a:solidFill>
                <a:latin typeface="Courier New" pitchFamily="49" charset="0"/>
                <a:cs typeface="Courier New" pitchFamily="49" charset="0"/>
              </a:rPr>
              <a:t>void</a:t>
            </a:r>
            <a:r>
              <a:rPr lang="sv-SE" sz="1100" b="1" dirty="0" smtClean="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updatePaths</a:t>
            </a:r>
            <a:r>
              <a:rPr lang="sv-SE" sz="1100" b="1" dirty="0">
                <a:solidFill>
                  <a:prstClr val="black"/>
                </a:solidFill>
                <a:latin typeface="Courier New" pitchFamily="49" charset="0"/>
                <a:cs typeface="Courier New" pitchFamily="49" charset="0"/>
              </a:rPr>
              <a:t>();</a:t>
            </a:r>
          </a:p>
          <a:p>
            <a:r>
              <a:rPr lang="sv-SE" sz="1100" b="1" dirty="0" smtClean="0">
                <a:solidFill>
                  <a:srgbClr val="0000FF"/>
                </a:solidFill>
                <a:latin typeface="Courier New" pitchFamily="49" charset="0"/>
                <a:cs typeface="Courier New" pitchFamily="49" charset="0"/>
              </a:rPr>
              <a:t>    void</a:t>
            </a:r>
            <a:r>
              <a:rPr lang="sv-SE" sz="1100" b="1" dirty="0" smtClean="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notifyPathListeners</a:t>
            </a:r>
            <a:r>
              <a:rPr lang="sv-SE" sz="1100" b="1" dirty="0" smtClean="0">
                <a:solidFill>
                  <a:prstClr val="black"/>
                </a:solidFill>
                <a:latin typeface="Courier New" pitchFamily="49" charset="0"/>
                <a:cs typeface="Courier New" pitchFamily="49" charset="0"/>
              </a:rPr>
              <a:t>();</a:t>
            </a:r>
          </a:p>
          <a:p>
            <a:endParaRPr lang="sv-SE" sz="1100" b="1" dirty="0">
              <a:solidFill>
                <a:prstClr val="black"/>
              </a:solidFill>
              <a:latin typeface="Courier New" pitchFamily="49" charset="0"/>
              <a:cs typeface="Courier New" pitchFamily="49" charset="0"/>
            </a:endParaRPr>
          </a:p>
          <a:p>
            <a:r>
              <a:rPr lang="sv-SE" sz="1100" b="1" dirty="0" smtClean="0">
                <a:solidFill>
                  <a:srgbClr val="0000FF"/>
                </a:solidFill>
                <a:latin typeface="Courier New" pitchFamily="49" charset="0"/>
                <a:cs typeface="Courier New" pitchFamily="49" charset="0"/>
              </a:rPr>
              <a:t>private</a:t>
            </a:r>
            <a:r>
              <a:rPr lang="sv-SE" sz="1100" b="1" dirty="0">
                <a:solidFill>
                  <a:prstClr val="black"/>
                </a:solidFill>
                <a:latin typeface="Courier New" pitchFamily="49" charset="0"/>
                <a:cs typeface="Courier New" pitchFamily="49" charset="0"/>
              </a:rPr>
              <a:t>:</a:t>
            </a:r>
          </a:p>
          <a:p>
            <a:r>
              <a:rPr lang="sv-SE" sz="1100" b="1" dirty="0" smtClean="0">
                <a:solidFill>
                  <a:srgbClr val="010001"/>
                </a:solidFill>
                <a:latin typeface="Courier New" pitchFamily="49" charset="0"/>
                <a:cs typeface="Courier New" pitchFamily="49" charset="0"/>
              </a:rPr>
              <a:t>    </a:t>
            </a:r>
            <a:r>
              <a:rPr lang="sv-SE" sz="1100" b="1" dirty="0" err="1" smtClean="0">
                <a:solidFill>
                  <a:srgbClr val="010001"/>
                </a:solidFill>
                <a:latin typeface="Courier New" pitchFamily="49" charset="0"/>
                <a:cs typeface="Courier New" pitchFamily="49" charset="0"/>
              </a:rPr>
              <a:t>bfx</a:t>
            </a:r>
            <a:r>
              <a:rPr lang="sv-SE" sz="1100" b="1" dirty="0" err="1" smtClean="0">
                <a:solidFill>
                  <a:prstClr val="black"/>
                </a:solidFill>
                <a:latin typeface="Courier New" pitchFamily="49" charset="0"/>
                <a:cs typeface="Courier New" pitchFamily="49" charset="0"/>
              </a:rPr>
              <a:t>::</a:t>
            </a:r>
            <a:r>
              <a:rPr lang="sv-SE" sz="1100" b="1" dirty="0" err="1" smtClean="0">
                <a:solidFill>
                  <a:srgbClr val="010001"/>
                </a:solidFill>
                <a:latin typeface="Courier New" pitchFamily="49" charset="0"/>
                <a:cs typeface="Courier New" pitchFamily="49" charset="0"/>
              </a:rPr>
              <a:t>PolylinePathRCPtr</a:t>
            </a:r>
            <a:r>
              <a:rPr lang="sv-SE" sz="1100" b="1" dirty="0" smtClean="0">
                <a:solidFill>
                  <a:prstClr val="black"/>
                </a:solidFill>
                <a:latin typeface="Courier New" pitchFamily="49" charset="0"/>
                <a:cs typeface="Courier New" pitchFamily="49" charset="0"/>
              </a:rPr>
              <a:t> </a:t>
            </a:r>
            <a:r>
              <a:rPr lang="sv-SE" sz="1100" b="1" dirty="0" err="1" smtClean="0">
                <a:solidFill>
                  <a:srgbClr val="010001"/>
                </a:solidFill>
                <a:latin typeface="Courier New" pitchFamily="49" charset="0"/>
                <a:cs typeface="Courier New" pitchFamily="49" charset="0"/>
              </a:rPr>
              <a:t>m_paths</a:t>
            </a:r>
            <a:r>
              <a:rPr lang="sv-SE" sz="1100" b="1" dirty="0" smtClean="0">
                <a:solidFill>
                  <a:prstClr val="black"/>
                </a:solidFill>
                <a:latin typeface="Courier New" pitchFamily="49" charset="0"/>
                <a:cs typeface="Courier New" pitchFamily="49" charset="0"/>
              </a:rPr>
              <a:t>[</a:t>
            </a:r>
            <a:r>
              <a:rPr lang="sv-SE" sz="1100" b="1" dirty="0" err="1" smtClean="0">
                <a:solidFill>
                  <a:srgbClr val="010001"/>
                </a:solidFill>
                <a:latin typeface="Courier New" pitchFamily="49" charset="0"/>
                <a:cs typeface="Courier New" pitchFamily="49" charset="0"/>
              </a:rPr>
              <a:t>MaxPaths</a:t>
            </a:r>
            <a:r>
              <a:rPr lang="sv-SE" sz="1100" b="1" dirty="0" smtClean="0">
                <a:solidFill>
                  <a:srgbClr val="010001"/>
                </a:solidFill>
                <a:latin typeface="Courier New" pitchFamily="49" charset="0"/>
                <a:cs typeface="Courier New" pitchFamily="49" charset="0"/>
              </a:rPr>
              <a:t>]</a:t>
            </a:r>
            <a:r>
              <a:rPr lang="sv-SE" sz="1100" b="1" dirty="0" smtClean="0">
                <a:solidFill>
                  <a:prstClr val="black"/>
                </a:solidFill>
                <a:latin typeface="Courier New" pitchFamily="49" charset="0"/>
                <a:cs typeface="Courier New" pitchFamily="49" charset="0"/>
              </a:rPr>
              <a:t>;</a:t>
            </a:r>
            <a:endParaRPr lang="sv-SE" sz="1100" b="1" dirty="0">
              <a:solidFill>
                <a:prstClr val="black"/>
              </a:solidFill>
              <a:latin typeface="Courier New" pitchFamily="49" charset="0"/>
              <a:cs typeface="Courier New" pitchFamily="49" charset="0"/>
            </a:endParaRPr>
          </a:p>
          <a:p>
            <a:pPr marL="360362" lvl="1" indent="0">
              <a:buNone/>
            </a:pPr>
            <a:r>
              <a:rPr lang="sv-SE" sz="1100" b="1" dirty="0" smtClean="0">
                <a:solidFill>
                  <a:srgbClr val="010001"/>
                </a:solidFill>
                <a:latin typeface="Courier New" pitchFamily="49" charset="0"/>
                <a:cs typeface="Courier New" pitchFamily="49" charset="0"/>
              </a:rPr>
              <a:t>   PathHandle</a:t>
            </a:r>
            <a:r>
              <a:rPr lang="sv-SE" sz="1100" b="1" dirty="0" smtClean="0">
                <a:solidFill>
                  <a:prstClr val="black"/>
                </a:solidFill>
                <a:latin typeface="Courier New" pitchFamily="49" charset="0"/>
                <a:cs typeface="Courier New" pitchFamily="49" charset="0"/>
              </a:rPr>
              <a:t> </a:t>
            </a:r>
            <a:r>
              <a:rPr lang="sv-SE" sz="1100" b="1" dirty="0" smtClean="0">
                <a:solidFill>
                  <a:srgbClr val="010001"/>
                </a:solidFill>
                <a:latin typeface="Courier New" pitchFamily="49" charset="0"/>
                <a:cs typeface="Courier New" pitchFamily="49" charset="0"/>
              </a:rPr>
              <a:t>m_pathHandles</a:t>
            </a:r>
            <a:r>
              <a:rPr lang="sv-SE" sz="1100" b="1" dirty="0" smtClean="0">
                <a:solidFill>
                  <a:prstClr val="black"/>
                </a:solidFill>
                <a:latin typeface="Courier New" pitchFamily="49" charset="0"/>
                <a:cs typeface="Courier New" pitchFamily="49" charset="0"/>
              </a:rPr>
              <a:t>[</a:t>
            </a:r>
            <a:r>
              <a:rPr lang="sv-SE" sz="1100" b="1" dirty="0" smtClean="0">
                <a:solidFill>
                  <a:srgbClr val="010001"/>
                </a:solidFill>
                <a:latin typeface="Courier New" pitchFamily="49" charset="0"/>
                <a:cs typeface="Courier New" pitchFamily="49" charset="0"/>
              </a:rPr>
              <a:t>MaxPaths]</a:t>
            </a:r>
            <a:r>
              <a:rPr lang="sv-SE" sz="1100" b="1" dirty="0" smtClean="0">
                <a:solidFill>
                  <a:prstClr val="black"/>
                </a:solidFill>
                <a:latin typeface="Courier New" pitchFamily="49" charset="0"/>
                <a:cs typeface="Courier New" pitchFamily="49" charset="0"/>
              </a:rPr>
              <a:t>;</a:t>
            </a:r>
            <a:endParaRPr lang="sv-SE" sz="1100" b="1" dirty="0">
              <a:solidFill>
                <a:prstClr val="black"/>
              </a:solidFill>
              <a:latin typeface="Courier New" pitchFamily="49" charset="0"/>
              <a:cs typeface="Courier New" pitchFamily="49" charset="0"/>
            </a:endParaRPr>
          </a:p>
          <a:p>
            <a:r>
              <a:rPr lang="sv-SE" sz="1100" b="1" dirty="0" smtClean="0">
                <a:solidFill>
                  <a:srgbClr val="010001"/>
                </a:solidFill>
                <a:latin typeface="Courier New" pitchFamily="49" charset="0"/>
                <a:cs typeface="Courier New" pitchFamily="49" charset="0"/>
              </a:rPr>
              <a:t>    </a:t>
            </a:r>
            <a:r>
              <a:rPr lang="sv-SE" sz="1100" b="1" dirty="0" err="1" smtClean="0">
                <a:solidFill>
                  <a:srgbClr val="010001"/>
                </a:solidFill>
                <a:latin typeface="Courier New" pitchFamily="49" charset="0"/>
                <a:cs typeface="Courier New" pitchFamily="49" charset="0"/>
              </a:rPr>
              <a:t>PathHandle</a:t>
            </a:r>
            <a:r>
              <a:rPr lang="sv-SE" sz="1100" b="1" dirty="0" err="1">
                <a:solidFill>
                  <a:prstClr val="black"/>
                </a:solidFill>
                <a:latin typeface="Courier New" pitchFamily="49" charset="0"/>
                <a:cs typeface="Courier New" pitchFamily="49" charset="0"/>
              </a:rPr>
              <a:t>::</a:t>
            </a:r>
            <a:r>
              <a:rPr lang="sv-SE" sz="1100" b="1" dirty="0" err="1" smtClean="0">
                <a:solidFill>
                  <a:srgbClr val="010001"/>
                </a:solidFill>
                <a:latin typeface="Courier New" pitchFamily="49" charset="0"/>
                <a:cs typeface="Courier New" pitchFamily="49" charset="0"/>
              </a:rPr>
              <a:t>StateListener</a:t>
            </a:r>
            <a:r>
              <a:rPr lang="sv-SE" sz="1100" b="1" dirty="0" smtClean="0">
                <a:solidFill>
                  <a:prstClr val="black"/>
                </a:solidFill>
                <a:latin typeface="Courier New" pitchFamily="49" charset="0"/>
                <a:cs typeface="Courier New" pitchFamily="49" charset="0"/>
              </a:rPr>
              <a:t>* </a:t>
            </a:r>
            <a:r>
              <a:rPr lang="sv-SE" sz="1100" b="1" dirty="0" err="1" smtClean="0">
                <a:solidFill>
                  <a:srgbClr val="010001"/>
                </a:solidFill>
                <a:latin typeface="Courier New" pitchFamily="49" charset="0"/>
                <a:cs typeface="Courier New" pitchFamily="49" charset="0"/>
              </a:rPr>
              <a:t>m_pathHandleListeners</a:t>
            </a:r>
            <a:r>
              <a:rPr lang="sv-SE" sz="1100" b="1" dirty="0" smtClean="0">
                <a:solidFill>
                  <a:prstClr val="black"/>
                </a:solidFill>
                <a:latin typeface="Courier New" pitchFamily="49" charset="0"/>
                <a:cs typeface="Courier New" pitchFamily="49" charset="0"/>
              </a:rPr>
              <a:t>[</a:t>
            </a:r>
            <a:r>
              <a:rPr lang="sv-SE" sz="1100" b="1" dirty="0" err="1" smtClean="0">
                <a:solidFill>
                  <a:srgbClr val="010001"/>
                </a:solidFill>
                <a:latin typeface="Courier New" pitchFamily="49" charset="0"/>
                <a:cs typeface="Courier New" pitchFamily="49" charset="0"/>
              </a:rPr>
              <a:t>MaxPaths</a:t>
            </a:r>
            <a:r>
              <a:rPr lang="sv-SE" sz="1100" b="1" dirty="0" smtClean="0">
                <a:solidFill>
                  <a:srgbClr val="010001"/>
                </a:solidFill>
                <a:latin typeface="Courier New" pitchFamily="49" charset="0"/>
                <a:cs typeface="Courier New" pitchFamily="49" charset="0"/>
              </a:rPr>
              <a:t>]</a:t>
            </a:r>
            <a:r>
              <a:rPr lang="sv-SE" sz="1100" b="1" dirty="0" smtClean="0">
                <a:solidFill>
                  <a:prstClr val="black"/>
                </a:solidFill>
                <a:latin typeface="Courier New" pitchFamily="49" charset="0"/>
                <a:cs typeface="Courier New" pitchFamily="49" charset="0"/>
              </a:rPr>
              <a:t>;</a:t>
            </a:r>
          </a:p>
          <a:p>
            <a:pPr marL="285750" lvl="1" indent="-285750" defTabSz="914400"/>
            <a:r>
              <a:rPr lang="sv-SE" sz="1100" b="1" dirty="0" smtClean="0">
                <a:solidFill>
                  <a:srgbClr val="010001"/>
                </a:solidFill>
                <a:latin typeface="Courier New" pitchFamily="49" charset="0"/>
                <a:cs typeface="Courier New" pitchFamily="49" charset="0"/>
              </a:rPr>
              <a:t>    u64</a:t>
            </a:r>
            <a:r>
              <a:rPr lang="sv-SE" sz="1100" b="1" dirty="0" smtClean="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m_usedPaths</a:t>
            </a:r>
            <a:r>
              <a:rPr lang="sv-SE" sz="1100" b="1" dirty="0">
                <a:solidFill>
                  <a:prstClr val="black"/>
                </a:solidFill>
                <a:latin typeface="Courier New" pitchFamily="49" charset="0"/>
                <a:cs typeface="Courier New" pitchFamily="49" charset="0"/>
              </a:rPr>
              <a:t>;</a:t>
            </a:r>
          </a:p>
          <a:p>
            <a:pPr marL="0" indent="0">
              <a:buNone/>
            </a:pPr>
            <a:endParaRPr lang="sv-SE" sz="1100" b="1" dirty="0" smtClean="0">
              <a:solidFill>
                <a:prstClr val="black"/>
              </a:solidFill>
              <a:latin typeface="Courier New" pitchFamily="49" charset="0"/>
              <a:cs typeface="Courier New" pitchFamily="49" charset="0"/>
            </a:endParaRPr>
          </a:p>
          <a:p>
            <a:r>
              <a:rPr lang="sv-SE" sz="1100" b="1" dirty="0" smtClean="0">
                <a:solidFill>
                  <a:srgbClr val="0000FF"/>
                </a:solidFill>
                <a:latin typeface="Courier New" pitchFamily="49" charset="0"/>
                <a:cs typeface="Courier New" pitchFamily="49" charset="0"/>
              </a:rPr>
              <a:t>    typedef</a:t>
            </a:r>
            <a:r>
              <a:rPr lang="sv-SE" sz="1100" b="1" dirty="0" smtClean="0">
                <a:solidFill>
                  <a:prstClr val="black"/>
                </a:solidFill>
                <a:latin typeface="Courier New" pitchFamily="49" charset="0"/>
                <a:cs typeface="Courier New" pitchFamily="49" charset="0"/>
              </a:rPr>
              <a:t> eastl::</a:t>
            </a:r>
            <a:r>
              <a:rPr lang="sv-SE" sz="1100" b="1" dirty="0" smtClean="0">
                <a:solidFill>
                  <a:srgbClr val="010001"/>
                </a:solidFill>
                <a:latin typeface="Courier New" pitchFamily="49" charset="0"/>
                <a:cs typeface="Courier New" pitchFamily="49" charset="0"/>
              </a:rPr>
              <a:t>fixed_vector</a:t>
            </a:r>
            <a:r>
              <a:rPr lang="sv-SE" sz="1100" b="1" dirty="0" smtClean="0">
                <a:solidFill>
                  <a:prstClr val="black"/>
                </a:solidFill>
                <a:latin typeface="Courier New" pitchFamily="49" charset="0"/>
                <a:cs typeface="Courier New" pitchFamily="49" charset="0"/>
              </a:rPr>
              <a:t>&lt;</a:t>
            </a:r>
            <a:r>
              <a:rPr lang="sv-SE" sz="1100" b="1" dirty="0" smtClean="0">
                <a:solidFill>
                  <a:srgbClr val="010001"/>
                </a:solidFill>
                <a:latin typeface="Courier New" pitchFamily="49" charset="0"/>
                <a:cs typeface="Courier New" pitchFamily="49" charset="0"/>
              </a:rPr>
              <a:t>PathHandle</a:t>
            </a:r>
            <a:r>
              <a:rPr lang="sv-SE" sz="1100" b="1" dirty="0">
                <a:solidFill>
                  <a:prstClr val="black"/>
                </a:solidFill>
                <a:latin typeface="Courier New" pitchFamily="49" charset="0"/>
                <a:cs typeface="Courier New" pitchFamily="49" charset="0"/>
              </a:rPr>
              <a:t>*, </a:t>
            </a:r>
            <a:r>
              <a:rPr lang="sv-SE" sz="1100" b="1" dirty="0" smtClean="0">
                <a:solidFill>
                  <a:srgbClr val="010001"/>
                </a:solidFill>
                <a:latin typeface="Courier New" pitchFamily="49" charset="0"/>
                <a:cs typeface="Courier New" pitchFamily="49" charset="0"/>
              </a:rPr>
              <a:t>MaxPaths</a:t>
            </a:r>
            <a:r>
              <a:rPr lang="sv-SE" sz="1100" b="1" dirty="0" smtClean="0">
                <a:solidFill>
                  <a:prstClr val="black"/>
                </a:solidFill>
                <a:latin typeface="Courier New" pitchFamily="49" charset="0"/>
                <a:cs typeface="Courier New" pitchFamily="49" charset="0"/>
              </a:rPr>
              <a:t>, </a:t>
            </a:r>
            <a:r>
              <a:rPr lang="sv-SE" sz="1100" b="1" dirty="0">
                <a:solidFill>
                  <a:srgbClr val="0000FF"/>
                </a:solidFill>
                <a:latin typeface="Courier New" pitchFamily="49" charset="0"/>
                <a:cs typeface="Courier New" pitchFamily="49" charset="0"/>
              </a:rPr>
              <a:t>false</a:t>
            </a:r>
            <a:r>
              <a:rPr lang="sv-SE" sz="1100" b="1" dirty="0">
                <a:solidFill>
                  <a:prstClr val="black"/>
                </a:solidFill>
                <a:latin typeface="Courier New" pitchFamily="49" charset="0"/>
                <a:cs typeface="Courier New" pitchFamily="49" charset="0"/>
              </a:rPr>
              <a:t>&gt; </a:t>
            </a:r>
            <a:r>
              <a:rPr lang="sv-SE" sz="1100" b="1" dirty="0">
                <a:solidFill>
                  <a:srgbClr val="010001"/>
                </a:solidFill>
                <a:latin typeface="Courier New" pitchFamily="49" charset="0"/>
                <a:cs typeface="Courier New" pitchFamily="49" charset="0"/>
              </a:rPr>
              <a:t>PathHandleVector</a:t>
            </a:r>
            <a:r>
              <a:rPr lang="sv-SE" sz="1100" b="1" dirty="0">
                <a:solidFill>
                  <a:prstClr val="black"/>
                </a:solidFill>
                <a:latin typeface="Courier New" pitchFamily="49" charset="0"/>
                <a:cs typeface="Courier New" pitchFamily="49" charset="0"/>
              </a:rPr>
              <a:t>;</a:t>
            </a:r>
          </a:p>
          <a:p>
            <a:r>
              <a:rPr lang="sv-SE" sz="1100" b="1" dirty="0" smtClean="0">
                <a:solidFill>
                  <a:srgbClr val="010001"/>
                </a:solidFill>
                <a:latin typeface="Courier New" pitchFamily="49" charset="0"/>
                <a:cs typeface="Courier New" pitchFamily="49" charset="0"/>
              </a:rPr>
              <a:t>    PathHandleVector</a:t>
            </a:r>
            <a:r>
              <a:rPr lang="sv-SE" sz="1100" b="1" dirty="0" smtClean="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m_updatedPaths</a:t>
            </a:r>
            <a:r>
              <a:rPr lang="sv-SE" sz="1100" b="1" dirty="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m_updatedValidPaths</a:t>
            </a:r>
            <a:r>
              <a:rPr lang="sv-SE" sz="1100" b="1" dirty="0" smtClean="0">
                <a:solidFill>
                  <a:prstClr val="black"/>
                </a:solidFill>
                <a:latin typeface="Courier New" pitchFamily="49" charset="0"/>
                <a:cs typeface="Courier New" pitchFamily="49" charset="0"/>
              </a:rPr>
              <a:t>;</a:t>
            </a:r>
          </a:p>
          <a:p>
            <a:pPr marL="0" indent="0">
              <a:buNone/>
            </a:pPr>
            <a:r>
              <a:rPr lang="sv-SE" sz="1100" b="1" dirty="0" smtClean="0">
                <a:solidFill>
                  <a:prstClr val="black"/>
                </a:solidFill>
                <a:latin typeface="Courier New" pitchFamily="49" charset="0"/>
                <a:cs typeface="Courier New" pitchFamily="49" charset="0"/>
              </a:rPr>
              <a:t>   };</a:t>
            </a:r>
            <a:endParaRPr lang="sv-SE" sz="1100" b="1" dirty="0" smtClean="0">
              <a:solidFill>
                <a:schemeClr val="bg1"/>
              </a:solidFill>
              <a:latin typeface="Courier New" pitchFamily="49" charset="0"/>
              <a:cs typeface="Courier New" pitchFamily="49" charset="0"/>
            </a:endParaRPr>
          </a:p>
        </p:txBody>
      </p:sp>
      <p:sp>
        <p:nvSpPr>
          <p:cNvPr id="3" name="Title 2"/>
          <p:cNvSpPr>
            <a:spLocks noGrp="1"/>
          </p:cNvSpPr>
          <p:nvPr>
            <p:ph type="title"/>
          </p:nvPr>
        </p:nvSpPr>
        <p:spPr/>
        <p:txBody>
          <a:bodyPr/>
          <a:lstStyle/>
          <a:p>
            <a:r>
              <a:rPr lang="sv-SE" dirty="0" smtClean="0"/>
              <a:t>NAVPOWER PATHFINDER</a:t>
            </a:r>
            <a:endParaRPr lang="sv-SE" dirty="0"/>
          </a:p>
        </p:txBody>
      </p:sp>
      <p:sp>
        <p:nvSpPr>
          <p:cNvPr id="4" name="Rectangle 3"/>
          <p:cNvSpPr/>
          <p:nvPr/>
        </p:nvSpPr>
        <p:spPr>
          <a:xfrm>
            <a:off x="683568" y="3003798"/>
            <a:ext cx="6480720"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ctangle 4"/>
          <p:cNvSpPr/>
          <p:nvPr/>
        </p:nvSpPr>
        <p:spPr>
          <a:xfrm>
            <a:off x="683568" y="2355726"/>
            <a:ext cx="2592288" cy="4297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xmlns="" val="38859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512" y="915566"/>
            <a:ext cx="8784976" cy="1152128"/>
          </a:xfrm>
          <a:solidFill>
            <a:schemeClr val="tx1"/>
          </a:solidFill>
        </p:spPr>
        <p:txBody>
          <a:bodyPr/>
          <a:lstStyle/>
          <a:p>
            <a:endParaRPr lang="sv-SE" sz="1000" b="1" dirty="0" smtClean="0">
              <a:solidFill>
                <a:srgbClr val="0000FF"/>
              </a:solidFill>
              <a:latin typeface="Courier New" pitchFamily="49" charset="0"/>
              <a:cs typeface="Courier New" pitchFamily="49" charset="0"/>
            </a:endParaRPr>
          </a:p>
          <a:p>
            <a:r>
              <a:rPr lang="sv-SE" sz="1100" b="1" dirty="0" smtClean="0">
                <a:solidFill>
                  <a:srgbClr val="0000FF"/>
                </a:solidFill>
                <a:latin typeface="Courier New" pitchFamily="49" charset="0"/>
                <a:cs typeface="Courier New" pitchFamily="49" charset="0"/>
              </a:rPr>
              <a:t>typedef</a:t>
            </a:r>
            <a:r>
              <a:rPr lang="sv-SE" sz="1100" b="1" dirty="0" smtClean="0">
                <a:solidFill>
                  <a:prstClr val="black"/>
                </a:solidFill>
                <a:latin typeface="Courier New" pitchFamily="49" charset="0"/>
                <a:cs typeface="Courier New" pitchFamily="49" charset="0"/>
              </a:rPr>
              <a:t> eastl::</a:t>
            </a:r>
            <a:r>
              <a:rPr lang="sv-SE" sz="1100" b="1" dirty="0" smtClean="0">
                <a:solidFill>
                  <a:srgbClr val="010001"/>
                </a:solidFill>
                <a:latin typeface="Courier New" pitchFamily="49" charset="0"/>
                <a:cs typeface="Courier New" pitchFamily="49" charset="0"/>
              </a:rPr>
              <a:t>vector</a:t>
            </a:r>
            <a:r>
              <a:rPr lang="sv-SE" sz="1100" b="1" dirty="0" smtClean="0">
                <a:solidFill>
                  <a:prstClr val="black"/>
                </a:solidFill>
                <a:latin typeface="Courier New" pitchFamily="49" charset="0"/>
                <a:cs typeface="Courier New" pitchFamily="49" charset="0"/>
              </a:rPr>
              <a:t>&lt;</a:t>
            </a:r>
            <a:r>
              <a:rPr lang="sv-SE" sz="1100" b="1" dirty="0" smtClean="0">
                <a:solidFill>
                  <a:srgbClr val="010001"/>
                </a:solidFill>
                <a:latin typeface="Courier New" pitchFamily="49" charset="0"/>
                <a:cs typeface="Courier New" pitchFamily="49" charset="0"/>
              </a:rPr>
              <a:t>CorridorNode</a:t>
            </a:r>
            <a:r>
              <a:rPr lang="sv-SE" sz="1100" b="1" dirty="0">
                <a:solidFill>
                  <a:prstClr val="black"/>
                </a:solidFill>
                <a:latin typeface="Courier New" pitchFamily="49" charset="0"/>
                <a:cs typeface="Courier New" pitchFamily="49" charset="0"/>
              </a:rPr>
              <a:t>&gt; </a:t>
            </a:r>
            <a:r>
              <a:rPr lang="sv-SE" sz="1100" b="1" dirty="0">
                <a:solidFill>
                  <a:srgbClr val="010001"/>
                </a:solidFill>
                <a:latin typeface="Courier New" pitchFamily="49" charset="0"/>
                <a:cs typeface="Courier New" pitchFamily="49" charset="0"/>
              </a:rPr>
              <a:t>Corridor</a:t>
            </a:r>
            <a:r>
              <a:rPr lang="sv-SE" sz="1100" b="1" dirty="0" smtClean="0">
                <a:solidFill>
                  <a:prstClr val="black"/>
                </a:solidFill>
                <a:latin typeface="Courier New" pitchFamily="49" charset="0"/>
                <a:cs typeface="Courier New" pitchFamily="49" charset="0"/>
              </a:rPr>
              <a:t>;</a:t>
            </a:r>
          </a:p>
          <a:p>
            <a:endParaRPr lang="sv-SE" sz="1100" b="1" dirty="0" smtClean="0">
              <a:solidFill>
                <a:prstClr val="black"/>
              </a:solidFill>
              <a:latin typeface="Courier New" pitchFamily="49" charset="0"/>
              <a:cs typeface="Courier New" pitchFamily="49" charset="0"/>
            </a:endParaRPr>
          </a:p>
          <a:p>
            <a:r>
              <a:rPr lang="sv-SE" sz="1100" b="1" dirty="0" smtClean="0">
                <a:solidFill>
                  <a:prstClr val="black"/>
                </a:solidFill>
                <a:latin typeface="Courier New" pitchFamily="49" charset="0"/>
                <a:cs typeface="Courier New" pitchFamily="49" charset="0"/>
              </a:rPr>
              <a:t>ScratchPadArena scratch;</a:t>
            </a:r>
            <a:endParaRPr lang="sv-SE" sz="1100" b="1" dirty="0">
              <a:solidFill>
                <a:prstClr val="black"/>
              </a:solidFill>
              <a:latin typeface="Courier New" pitchFamily="49" charset="0"/>
              <a:cs typeface="Courier New" pitchFamily="49" charset="0"/>
            </a:endParaRPr>
          </a:p>
          <a:p>
            <a:r>
              <a:rPr lang="sv-SE" sz="1100" b="1" dirty="0" smtClean="0">
                <a:solidFill>
                  <a:prstClr val="black"/>
                </a:solidFill>
                <a:latin typeface="Courier New" pitchFamily="49" charset="0"/>
                <a:cs typeface="Courier New" pitchFamily="49" charset="0"/>
              </a:rPr>
              <a:t>Corridor corridor(scratch);</a:t>
            </a:r>
          </a:p>
          <a:p>
            <a:r>
              <a:rPr lang="sv-SE" sz="1100" b="1" dirty="0" smtClean="0">
                <a:solidFill>
                  <a:prstClr val="black"/>
                </a:solidFill>
                <a:latin typeface="Courier New" pitchFamily="49" charset="0"/>
                <a:cs typeface="Courier New" pitchFamily="49" charset="0"/>
              </a:rPr>
              <a:t>corridor.resize(navPowerPath.size()); </a:t>
            </a:r>
            <a:r>
              <a:rPr lang="sv-SE" sz="1100" b="1" dirty="0" smtClean="0">
                <a:solidFill>
                  <a:srgbClr val="00B050"/>
                </a:solidFill>
                <a:latin typeface="Courier New" pitchFamily="49" charset="0"/>
                <a:cs typeface="Courier New" pitchFamily="49" charset="0"/>
              </a:rPr>
              <a:t>// Will allocate memory using the scratch pad</a:t>
            </a:r>
            <a:endParaRPr lang="sv-SE" sz="1100" b="1" dirty="0">
              <a:solidFill>
                <a:srgbClr val="00B050"/>
              </a:solidFill>
              <a:latin typeface="Courier New" pitchFamily="49" charset="0"/>
              <a:cs typeface="Courier New" pitchFamily="49" charset="0"/>
            </a:endParaRPr>
          </a:p>
          <a:p>
            <a:pPr marL="360362" lvl="1" indent="0">
              <a:buNone/>
            </a:pPr>
            <a:r>
              <a:rPr lang="sv-SE" sz="1000" dirty="0" smtClean="0">
                <a:solidFill>
                  <a:srgbClr val="010001"/>
                </a:solidFill>
                <a:latin typeface="Courier New" pitchFamily="49" charset="0"/>
                <a:cs typeface="Courier New" pitchFamily="49" charset="0"/>
              </a:rPr>
              <a:t>       </a:t>
            </a:r>
            <a:endParaRPr lang="sv-SE" sz="1000" dirty="0">
              <a:solidFill>
                <a:srgbClr val="010001"/>
              </a:solidFill>
              <a:latin typeface="Courier New" pitchFamily="49" charset="0"/>
              <a:cs typeface="Courier New" pitchFamily="49" charset="0"/>
            </a:endParaRPr>
          </a:p>
          <a:p>
            <a:pPr marL="360362" lvl="1" indent="0">
              <a:buNone/>
            </a:pPr>
            <a:endParaRPr lang="sv-SE" sz="1000" dirty="0">
              <a:solidFill>
                <a:srgbClr val="010001"/>
              </a:solidFill>
              <a:latin typeface="Courier New" pitchFamily="49" charset="0"/>
              <a:cs typeface="Courier New" pitchFamily="49" charset="0"/>
            </a:endParaRPr>
          </a:p>
          <a:p>
            <a:pPr marL="360362" lvl="1" indent="0">
              <a:buNone/>
            </a:pPr>
            <a:endParaRPr lang="sv-SE" sz="1000" dirty="0" smtClean="0">
              <a:solidFill>
                <a:schemeClr val="bg1"/>
              </a:solidFill>
              <a:latin typeface="Courier New" pitchFamily="49" charset="0"/>
              <a:cs typeface="Courier New" pitchFamily="49" charset="0"/>
            </a:endParaRPr>
          </a:p>
        </p:txBody>
      </p:sp>
      <p:sp>
        <p:nvSpPr>
          <p:cNvPr id="3" name="Title 2"/>
          <p:cNvSpPr>
            <a:spLocks noGrp="1"/>
          </p:cNvSpPr>
          <p:nvPr>
            <p:ph type="title"/>
          </p:nvPr>
        </p:nvSpPr>
        <p:spPr/>
        <p:txBody>
          <a:bodyPr/>
          <a:lstStyle/>
          <a:p>
            <a:r>
              <a:rPr lang="sv-SE" dirty="0" smtClean="0"/>
              <a:t>CORRIDOR STEP</a:t>
            </a:r>
            <a:endParaRPr lang="sv-SE" dirty="0"/>
          </a:p>
        </p:txBody>
      </p:sp>
      <p:sp>
        <p:nvSpPr>
          <p:cNvPr id="4" name="TextBox 3"/>
          <p:cNvSpPr txBox="1"/>
          <p:nvPr/>
        </p:nvSpPr>
        <p:spPr>
          <a:xfrm>
            <a:off x="179512" y="2571750"/>
            <a:ext cx="7272808" cy="1077218"/>
          </a:xfrm>
          <a:prstGeom prst="rect">
            <a:avLst/>
          </a:prstGeom>
          <a:noFill/>
        </p:spPr>
        <p:txBody>
          <a:bodyPr wrap="square" rtlCol="0">
            <a:spAutoFit/>
          </a:bodyPr>
          <a:lstStyle/>
          <a:p>
            <a:pPr marL="342900" indent="-342900">
              <a:buFont typeface="+mj-lt"/>
              <a:buAutoNum type="arabicPeriod"/>
            </a:pPr>
            <a:r>
              <a:rPr lang="sv-SE" dirty="0" smtClean="0">
                <a:latin typeface="+mn-lt"/>
              </a:rPr>
              <a:t>Copy all new NavPower paths -&gt; temporary representation</a:t>
            </a:r>
          </a:p>
          <a:p>
            <a:pPr marL="342900" indent="-342900">
              <a:buFont typeface="+mj-lt"/>
              <a:buAutoNum type="arabicPeriod"/>
            </a:pPr>
            <a:r>
              <a:rPr lang="sv-SE" dirty="0" smtClean="0">
                <a:latin typeface="+mn-lt"/>
              </a:rPr>
              <a:t>Drop unnecessary points</a:t>
            </a:r>
          </a:p>
          <a:p>
            <a:pPr marL="342900" indent="-342900">
              <a:buFont typeface="+mj-lt"/>
              <a:buAutoNum type="arabicPeriod"/>
            </a:pPr>
            <a:r>
              <a:rPr lang="sv-SE" dirty="0" smtClean="0">
                <a:latin typeface="+mn-lt"/>
              </a:rPr>
              <a:t>Corridor adjust paths who requested it</a:t>
            </a:r>
          </a:p>
          <a:p>
            <a:pPr marL="342900" indent="-342900">
              <a:buFont typeface="+mj-lt"/>
              <a:buAutoNum type="arabicPeriod"/>
            </a:pPr>
            <a:r>
              <a:rPr lang="sv-SE" dirty="0" smtClean="0">
                <a:latin typeface="+mn-lt"/>
              </a:rPr>
              <a:t>Copy temporaries -&gt; PathHandles </a:t>
            </a:r>
            <a:endParaRPr lang="sv-SE" dirty="0">
              <a:latin typeface="+mn-lt"/>
            </a:endParaRPr>
          </a:p>
        </p:txBody>
      </p:sp>
    </p:spTree>
    <p:extLst>
      <p:ext uri="{BB962C8B-B14F-4D97-AF65-F5344CB8AC3E}">
        <p14:creationId xmlns:p14="http://schemas.microsoft.com/office/powerpoint/2010/main" xmlns="" val="155935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solidFill>
            <a:schemeClr val="tx1"/>
          </a:solidFill>
        </p:spPr>
        <p:txBody>
          <a:bodyPr/>
          <a:lstStyle/>
          <a:p>
            <a:endParaRPr lang="sv-SE" sz="1000" b="1" dirty="0" smtClean="0">
              <a:latin typeface="Courier New" pitchFamily="49" charset="0"/>
              <a:cs typeface="Courier New" pitchFamily="49" charset="0"/>
            </a:endParaRPr>
          </a:p>
          <a:p>
            <a:r>
              <a:rPr lang="sv-SE" sz="1000" b="1" dirty="0" err="1" smtClean="0">
                <a:solidFill>
                  <a:srgbClr val="0000FF"/>
                </a:solidFill>
                <a:latin typeface="Courier New" pitchFamily="49" charset="0"/>
                <a:cs typeface="Courier New" pitchFamily="49" charset="0"/>
              </a:rPr>
              <a:t>const</a:t>
            </a:r>
            <a:r>
              <a:rPr lang="sv-SE" sz="1000" b="1" dirty="0" smtClean="0">
                <a:solidFill>
                  <a:prstClr val="black"/>
                </a:solidFill>
                <a:latin typeface="Courier New" pitchFamily="49" charset="0"/>
                <a:cs typeface="Courier New" pitchFamily="49" charset="0"/>
              </a:rPr>
              <a:t> </a:t>
            </a:r>
            <a:r>
              <a:rPr lang="sv-SE" sz="1000" b="1" dirty="0" err="1" smtClean="0">
                <a:solidFill>
                  <a:srgbClr val="010001"/>
                </a:solidFill>
                <a:latin typeface="Courier New" pitchFamily="49" charset="0"/>
                <a:cs typeface="Courier New" pitchFamily="49" charset="0"/>
              </a:rPr>
              <a:t>CorridorHandleVector</a:t>
            </a:r>
            <a:r>
              <a:rPr lang="sv-SE" sz="1000" b="1" dirty="0" err="1">
                <a:solidFill>
                  <a:prstClr val="black"/>
                </a:solidFill>
                <a:latin typeface="Courier New" pitchFamily="49" charset="0"/>
                <a:cs typeface="Courier New" pitchFamily="49" charset="0"/>
              </a:rPr>
              <a:t>::</a:t>
            </a:r>
            <a:r>
              <a:rPr lang="sv-SE" sz="1000" b="1" dirty="0" err="1">
                <a:solidFill>
                  <a:srgbClr val="010001"/>
                </a:solidFill>
                <a:latin typeface="Courier New" pitchFamily="49" charset="0"/>
                <a:cs typeface="Courier New" pitchFamily="49" charset="0"/>
              </a:rPr>
              <a:t>iterator</a:t>
            </a:r>
            <a:r>
              <a:rPr lang="sv-SE" sz="1000" b="1" dirty="0">
                <a:solidFill>
                  <a:prstClr val="black"/>
                </a:solidFill>
                <a:latin typeface="Courier New" pitchFamily="49" charset="0"/>
                <a:cs typeface="Courier New" pitchFamily="49" charset="0"/>
              </a:rPr>
              <a:t> </a:t>
            </a:r>
            <a:r>
              <a:rPr lang="sv-SE" sz="1000" b="1" dirty="0">
                <a:solidFill>
                  <a:srgbClr val="010001"/>
                </a:solidFill>
                <a:latin typeface="Courier New" pitchFamily="49" charset="0"/>
                <a:cs typeface="Courier New" pitchFamily="49" charset="0"/>
              </a:rPr>
              <a:t>allBegin</a:t>
            </a:r>
            <a:r>
              <a:rPr lang="sv-SE" sz="1000" b="1" dirty="0">
                <a:solidFill>
                  <a:prstClr val="black"/>
                </a:solidFill>
                <a:latin typeface="Courier New" pitchFamily="49" charset="0"/>
                <a:cs typeface="Courier New" pitchFamily="49" charset="0"/>
              </a:rPr>
              <a:t> = </a:t>
            </a:r>
            <a:r>
              <a:rPr lang="sv-SE" sz="1000" b="1" dirty="0">
                <a:solidFill>
                  <a:srgbClr val="010001"/>
                </a:solidFill>
                <a:latin typeface="Courier New" pitchFamily="49" charset="0"/>
                <a:cs typeface="Courier New" pitchFamily="49" charset="0"/>
              </a:rPr>
              <a:t>all</a:t>
            </a:r>
            <a:r>
              <a:rPr lang="sv-SE" sz="1000" b="1" dirty="0">
                <a:solidFill>
                  <a:prstClr val="black"/>
                </a:solidFill>
                <a:latin typeface="Courier New" pitchFamily="49" charset="0"/>
                <a:cs typeface="Courier New" pitchFamily="49" charset="0"/>
              </a:rPr>
              <a:t>.</a:t>
            </a:r>
            <a:r>
              <a:rPr lang="sv-SE" sz="1000" b="1" dirty="0">
                <a:solidFill>
                  <a:srgbClr val="010001"/>
                </a:solidFill>
                <a:latin typeface="Courier New" pitchFamily="49" charset="0"/>
                <a:cs typeface="Courier New" pitchFamily="49" charset="0"/>
              </a:rPr>
              <a:t>begin</a:t>
            </a:r>
            <a:r>
              <a:rPr lang="sv-SE" sz="1000" b="1" dirty="0">
                <a:solidFill>
                  <a:prstClr val="black"/>
                </a:solidFill>
                <a:latin typeface="Courier New" pitchFamily="49" charset="0"/>
                <a:cs typeface="Courier New" pitchFamily="49" charset="0"/>
              </a:rPr>
              <a:t>(), </a:t>
            </a:r>
            <a:r>
              <a:rPr lang="sv-SE" sz="1000" b="1" dirty="0">
                <a:solidFill>
                  <a:srgbClr val="010001"/>
                </a:solidFill>
                <a:latin typeface="Courier New" pitchFamily="49" charset="0"/>
                <a:cs typeface="Courier New" pitchFamily="49" charset="0"/>
              </a:rPr>
              <a:t>allEnd</a:t>
            </a:r>
            <a:r>
              <a:rPr lang="sv-SE" sz="1000" b="1" dirty="0">
                <a:solidFill>
                  <a:prstClr val="black"/>
                </a:solidFill>
                <a:latin typeface="Courier New" pitchFamily="49" charset="0"/>
                <a:cs typeface="Courier New" pitchFamily="49" charset="0"/>
              </a:rPr>
              <a:t> = </a:t>
            </a:r>
            <a:r>
              <a:rPr lang="sv-SE" sz="1000" b="1" dirty="0">
                <a:solidFill>
                  <a:srgbClr val="010001"/>
                </a:solidFill>
                <a:latin typeface="Courier New" pitchFamily="49" charset="0"/>
                <a:cs typeface="Courier New" pitchFamily="49" charset="0"/>
              </a:rPr>
              <a:t>all</a:t>
            </a:r>
            <a:r>
              <a:rPr lang="sv-SE" sz="1000" b="1" dirty="0">
                <a:solidFill>
                  <a:prstClr val="black"/>
                </a:solidFill>
                <a:latin typeface="Courier New" pitchFamily="49" charset="0"/>
                <a:cs typeface="Courier New" pitchFamily="49" charset="0"/>
              </a:rPr>
              <a:t>.</a:t>
            </a:r>
            <a:r>
              <a:rPr lang="sv-SE" sz="1000" b="1" dirty="0">
                <a:solidFill>
                  <a:srgbClr val="010001"/>
                </a:solidFill>
                <a:latin typeface="Courier New" pitchFamily="49" charset="0"/>
                <a:cs typeface="Courier New" pitchFamily="49" charset="0"/>
              </a:rPr>
              <a:t>end</a:t>
            </a:r>
            <a:r>
              <a:rPr lang="sv-SE" sz="1000" b="1" dirty="0">
                <a:solidFill>
                  <a:prstClr val="black"/>
                </a:solidFill>
                <a:latin typeface="Courier New" pitchFamily="49" charset="0"/>
                <a:cs typeface="Courier New" pitchFamily="49" charset="0"/>
              </a:rPr>
              <a:t>();</a:t>
            </a:r>
          </a:p>
          <a:p>
            <a:r>
              <a:rPr lang="sv-SE" sz="1000" b="1" dirty="0" err="1" smtClean="0">
                <a:solidFill>
                  <a:srgbClr val="0000FF"/>
                </a:solidFill>
                <a:latin typeface="Courier New" pitchFamily="49" charset="0"/>
                <a:cs typeface="Courier New" pitchFamily="49" charset="0"/>
              </a:rPr>
              <a:t>const</a:t>
            </a:r>
            <a:r>
              <a:rPr lang="sv-SE" sz="1000" b="1" dirty="0" smtClean="0">
                <a:solidFill>
                  <a:prstClr val="black"/>
                </a:solidFill>
                <a:latin typeface="Courier New" pitchFamily="49" charset="0"/>
                <a:cs typeface="Courier New" pitchFamily="49" charset="0"/>
              </a:rPr>
              <a:t> </a:t>
            </a:r>
            <a:r>
              <a:rPr lang="sv-SE" sz="1000" b="1" dirty="0" err="1" smtClean="0">
                <a:solidFill>
                  <a:srgbClr val="010001"/>
                </a:solidFill>
                <a:latin typeface="Courier New" pitchFamily="49" charset="0"/>
                <a:cs typeface="Courier New" pitchFamily="49" charset="0"/>
              </a:rPr>
              <a:t>CorridorHandlePtrVector</a:t>
            </a:r>
            <a:r>
              <a:rPr lang="sv-SE" sz="1000" b="1" dirty="0" err="1">
                <a:solidFill>
                  <a:prstClr val="black"/>
                </a:solidFill>
                <a:latin typeface="Courier New" pitchFamily="49" charset="0"/>
                <a:cs typeface="Courier New" pitchFamily="49" charset="0"/>
              </a:rPr>
              <a:t>::</a:t>
            </a:r>
            <a:r>
              <a:rPr lang="sv-SE" sz="1000" b="1" dirty="0" err="1">
                <a:solidFill>
                  <a:srgbClr val="010001"/>
                </a:solidFill>
                <a:latin typeface="Courier New" pitchFamily="49" charset="0"/>
                <a:cs typeface="Courier New" pitchFamily="49" charset="0"/>
              </a:rPr>
              <a:t>iterator</a:t>
            </a:r>
            <a:r>
              <a:rPr lang="sv-SE" sz="1000" b="1" dirty="0">
                <a:solidFill>
                  <a:prstClr val="black"/>
                </a:solidFill>
                <a:latin typeface="Courier New" pitchFamily="49" charset="0"/>
                <a:cs typeface="Courier New" pitchFamily="49" charset="0"/>
              </a:rPr>
              <a:t> </a:t>
            </a:r>
            <a:r>
              <a:rPr lang="sv-SE" sz="1000" b="1" dirty="0">
                <a:solidFill>
                  <a:srgbClr val="010001"/>
                </a:solidFill>
                <a:latin typeface="Courier New" pitchFamily="49" charset="0"/>
                <a:cs typeface="Courier New" pitchFamily="49" charset="0"/>
              </a:rPr>
              <a:t>adjustBegin</a:t>
            </a:r>
            <a:r>
              <a:rPr lang="sv-SE" sz="1000" b="1" dirty="0">
                <a:solidFill>
                  <a:prstClr val="black"/>
                </a:solidFill>
                <a:latin typeface="Courier New" pitchFamily="49" charset="0"/>
                <a:cs typeface="Courier New" pitchFamily="49" charset="0"/>
              </a:rPr>
              <a:t> = </a:t>
            </a:r>
            <a:r>
              <a:rPr lang="sv-SE" sz="1000" b="1" dirty="0">
                <a:solidFill>
                  <a:srgbClr val="010001"/>
                </a:solidFill>
                <a:latin typeface="Courier New" pitchFamily="49" charset="0"/>
                <a:cs typeface="Courier New" pitchFamily="49" charset="0"/>
              </a:rPr>
              <a:t>adjust</a:t>
            </a:r>
            <a:r>
              <a:rPr lang="sv-SE" sz="1000" b="1" dirty="0">
                <a:solidFill>
                  <a:prstClr val="black"/>
                </a:solidFill>
                <a:latin typeface="Courier New" pitchFamily="49" charset="0"/>
                <a:cs typeface="Courier New" pitchFamily="49" charset="0"/>
              </a:rPr>
              <a:t>.</a:t>
            </a:r>
            <a:r>
              <a:rPr lang="sv-SE" sz="1000" b="1" dirty="0">
                <a:solidFill>
                  <a:srgbClr val="010001"/>
                </a:solidFill>
                <a:latin typeface="Courier New" pitchFamily="49" charset="0"/>
                <a:cs typeface="Courier New" pitchFamily="49" charset="0"/>
              </a:rPr>
              <a:t>begin</a:t>
            </a:r>
            <a:r>
              <a:rPr lang="sv-SE" sz="1000" b="1" dirty="0">
                <a:solidFill>
                  <a:prstClr val="black"/>
                </a:solidFill>
                <a:latin typeface="Courier New" pitchFamily="49" charset="0"/>
                <a:cs typeface="Courier New" pitchFamily="49" charset="0"/>
              </a:rPr>
              <a:t>(), </a:t>
            </a:r>
            <a:r>
              <a:rPr lang="sv-SE" sz="1000" b="1" dirty="0">
                <a:solidFill>
                  <a:srgbClr val="010001"/>
                </a:solidFill>
                <a:latin typeface="Courier New" pitchFamily="49" charset="0"/>
                <a:cs typeface="Courier New" pitchFamily="49" charset="0"/>
              </a:rPr>
              <a:t>adjustEnd</a:t>
            </a:r>
            <a:r>
              <a:rPr lang="sv-SE" sz="1000" b="1" dirty="0">
                <a:solidFill>
                  <a:prstClr val="black"/>
                </a:solidFill>
                <a:latin typeface="Courier New" pitchFamily="49" charset="0"/>
                <a:cs typeface="Courier New" pitchFamily="49" charset="0"/>
              </a:rPr>
              <a:t> = </a:t>
            </a:r>
            <a:r>
              <a:rPr lang="sv-SE" sz="1000" b="1" dirty="0">
                <a:solidFill>
                  <a:srgbClr val="010001"/>
                </a:solidFill>
                <a:latin typeface="Courier New" pitchFamily="49" charset="0"/>
                <a:cs typeface="Courier New" pitchFamily="49" charset="0"/>
              </a:rPr>
              <a:t>adjust</a:t>
            </a:r>
            <a:r>
              <a:rPr lang="sv-SE" sz="1000" b="1" dirty="0">
                <a:solidFill>
                  <a:prstClr val="black"/>
                </a:solidFill>
                <a:latin typeface="Courier New" pitchFamily="49" charset="0"/>
                <a:cs typeface="Courier New" pitchFamily="49" charset="0"/>
              </a:rPr>
              <a:t>.</a:t>
            </a:r>
            <a:r>
              <a:rPr lang="sv-SE" sz="1000" b="1" dirty="0">
                <a:solidFill>
                  <a:srgbClr val="010001"/>
                </a:solidFill>
                <a:latin typeface="Courier New" pitchFamily="49" charset="0"/>
                <a:cs typeface="Courier New" pitchFamily="49" charset="0"/>
              </a:rPr>
              <a:t>end</a:t>
            </a:r>
            <a:r>
              <a:rPr lang="sv-SE" sz="1000" b="1" dirty="0">
                <a:solidFill>
                  <a:prstClr val="black"/>
                </a:solidFill>
                <a:latin typeface="Courier New" pitchFamily="49" charset="0"/>
                <a:cs typeface="Courier New" pitchFamily="49" charset="0"/>
              </a:rPr>
              <a:t>();</a:t>
            </a:r>
          </a:p>
          <a:p>
            <a:endParaRPr lang="sv-SE" sz="1000" b="1" dirty="0">
              <a:solidFill>
                <a:prstClr val="black"/>
              </a:solidFill>
              <a:latin typeface="Courier New" pitchFamily="49" charset="0"/>
              <a:cs typeface="Courier New" pitchFamily="49" charset="0"/>
            </a:endParaRPr>
          </a:p>
          <a:p>
            <a:r>
              <a:rPr lang="en-US" sz="1000" b="1" dirty="0" smtClean="0">
                <a:solidFill>
                  <a:srgbClr val="0000FF"/>
                </a:solidFill>
                <a:latin typeface="Courier New" pitchFamily="49" charset="0"/>
                <a:cs typeface="Courier New" pitchFamily="49" charset="0"/>
              </a:rPr>
              <a:t>for</a:t>
            </a:r>
            <a:r>
              <a:rPr lang="en-US" sz="1000" b="1" dirty="0" smtClean="0">
                <a:solidFill>
                  <a:prstClr val="black"/>
                </a:solidFill>
                <a:latin typeface="Courier New" pitchFamily="49" charset="0"/>
                <a:cs typeface="Courier New" pitchFamily="49" charset="0"/>
              </a:rPr>
              <a:t> (</a:t>
            </a:r>
            <a:r>
              <a:rPr lang="en-US" sz="1000" b="1" dirty="0" err="1" smtClean="0">
                <a:solidFill>
                  <a:srgbClr val="010001"/>
                </a:solidFill>
                <a:latin typeface="Courier New" pitchFamily="49" charset="0"/>
                <a:cs typeface="Courier New" pitchFamily="49" charset="0"/>
              </a:rPr>
              <a:t>CorridorHandleVector</a:t>
            </a:r>
            <a:r>
              <a:rPr lang="en-US" sz="1000" b="1" dirty="0">
                <a:solidFill>
                  <a:prstClr val="black"/>
                </a:solidFill>
                <a:latin typeface="Courier New" pitchFamily="49" charset="0"/>
                <a:cs typeface="Courier New" pitchFamily="49" charset="0"/>
              </a:rPr>
              <a:t>::</a:t>
            </a:r>
            <a:r>
              <a:rPr lang="en-US" sz="1000" b="1" dirty="0">
                <a:solidFill>
                  <a:srgbClr val="010001"/>
                </a:solidFill>
                <a:latin typeface="Courier New" pitchFamily="49" charset="0"/>
                <a:cs typeface="Courier New" pitchFamily="49" charset="0"/>
              </a:rPr>
              <a:t>iterator</a:t>
            </a:r>
            <a:r>
              <a:rPr lang="en-US" sz="1000" b="1" dirty="0">
                <a:solidFill>
                  <a:prstClr val="black"/>
                </a:solidFill>
                <a:latin typeface="Courier New" pitchFamily="49" charset="0"/>
                <a:cs typeface="Courier New" pitchFamily="49" charset="0"/>
              </a:rPr>
              <a:t> </a:t>
            </a:r>
            <a:r>
              <a:rPr lang="en-US" sz="1000" b="1" dirty="0" smtClean="0">
                <a:solidFill>
                  <a:srgbClr val="010001"/>
                </a:solidFill>
                <a:latin typeface="Courier New" pitchFamily="49" charset="0"/>
                <a:cs typeface="Courier New" pitchFamily="49" charset="0"/>
              </a:rPr>
              <a:t>it</a:t>
            </a:r>
            <a:r>
              <a:rPr lang="en-US" sz="1000" b="1" dirty="0" smtClean="0">
                <a:solidFill>
                  <a:prstClr val="black"/>
                </a:solidFill>
                <a:latin typeface="Courier New" pitchFamily="49" charset="0"/>
                <a:cs typeface="Courier New" pitchFamily="49" charset="0"/>
              </a:rPr>
              <a:t>=</a:t>
            </a:r>
            <a:r>
              <a:rPr lang="en-US" sz="1000" b="1" dirty="0" err="1" smtClean="0">
                <a:solidFill>
                  <a:srgbClr val="010001"/>
                </a:solidFill>
                <a:latin typeface="Courier New" pitchFamily="49" charset="0"/>
                <a:cs typeface="Courier New" pitchFamily="49" charset="0"/>
              </a:rPr>
              <a:t>allBegin</a:t>
            </a:r>
            <a:r>
              <a:rPr lang="en-US" sz="1000" b="1" dirty="0" smtClean="0">
                <a:solidFill>
                  <a:prstClr val="black"/>
                </a:solidFill>
                <a:latin typeface="Courier New" pitchFamily="49" charset="0"/>
                <a:cs typeface="Courier New" pitchFamily="49" charset="0"/>
              </a:rPr>
              <a:t>; </a:t>
            </a:r>
            <a:r>
              <a:rPr lang="en-US" sz="1000" b="1" dirty="0" smtClean="0">
                <a:solidFill>
                  <a:srgbClr val="010001"/>
                </a:solidFill>
                <a:latin typeface="Courier New" pitchFamily="49" charset="0"/>
                <a:cs typeface="Courier New" pitchFamily="49" charset="0"/>
              </a:rPr>
              <a:t>it</a:t>
            </a:r>
            <a:r>
              <a:rPr lang="en-US" sz="1000" b="1" dirty="0" smtClean="0">
                <a:solidFill>
                  <a:prstClr val="black"/>
                </a:solidFill>
                <a:latin typeface="Courier New" pitchFamily="49" charset="0"/>
                <a:cs typeface="Courier New" pitchFamily="49" charset="0"/>
              </a:rPr>
              <a:t>!=</a:t>
            </a:r>
            <a:r>
              <a:rPr lang="en-US" sz="1000" b="1" dirty="0" err="1" smtClean="0">
                <a:solidFill>
                  <a:prstClr val="black"/>
                </a:solidFill>
                <a:latin typeface="Courier New" pitchFamily="49" charset="0"/>
                <a:cs typeface="Courier New" pitchFamily="49" charset="0"/>
              </a:rPr>
              <a:t>allE</a:t>
            </a:r>
            <a:r>
              <a:rPr lang="en-US" sz="1000" b="1" dirty="0" err="1" smtClean="0">
                <a:solidFill>
                  <a:srgbClr val="010001"/>
                </a:solidFill>
                <a:latin typeface="Courier New" pitchFamily="49" charset="0"/>
                <a:cs typeface="Courier New" pitchFamily="49" charset="0"/>
              </a:rPr>
              <a:t>nd</a:t>
            </a:r>
            <a:r>
              <a:rPr lang="en-US" sz="1000" b="1" dirty="0" smtClean="0">
                <a:solidFill>
                  <a:prstClr val="black"/>
                </a:solidFill>
                <a:latin typeface="Courier New" pitchFamily="49" charset="0"/>
                <a:cs typeface="Courier New" pitchFamily="49" charset="0"/>
              </a:rPr>
              <a:t>; ++</a:t>
            </a:r>
            <a:r>
              <a:rPr lang="en-US" sz="1000" b="1" dirty="0">
                <a:solidFill>
                  <a:srgbClr val="010001"/>
                </a:solidFill>
                <a:latin typeface="Courier New" pitchFamily="49" charset="0"/>
                <a:cs typeface="Courier New" pitchFamily="49" charset="0"/>
              </a:rPr>
              <a:t>it</a:t>
            </a:r>
            <a:r>
              <a:rPr lang="en-US" sz="1000" b="1" dirty="0">
                <a:solidFill>
                  <a:prstClr val="black"/>
                </a:solidFill>
                <a:latin typeface="Courier New" pitchFamily="49" charset="0"/>
                <a:cs typeface="Courier New" pitchFamily="49" charset="0"/>
              </a:rPr>
              <a:t>)</a:t>
            </a:r>
          </a:p>
          <a:p>
            <a:r>
              <a:rPr lang="sv-SE" sz="1000" b="1" dirty="0">
                <a:solidFill>
                  <a:prstClr val="black"/>
                </a:solidFill>
                <a:latin typeface="Courier New" pitchFamily="49" charset="0"/>
                <a:cs typeface="Courier New" pitchFamily="49" charset="0"/>
              </a:rPr>
              <a:t>	</a:t>
            </a:r>
            <a:r>
              <a:rPr lang="sv-SE" sz="1000" b="1" dirty="0" smtClean="0">
                <a:solidFill>
                  <a:srgbClr val="010001"/>
                </a:solidFill>
                <a:latin typeface="Courier New" pitchFamily="49" charset="0"/>
                <a:cs typeface="Courier New" pitchFamily="49" charset="0"/>
              </a:rPr>
              <a:t>dropUnnecessaryPoints</a:t>
            </a:r>
            <a:r>
              <a:rPr lang="sv-SE" sz="1000" b="1" dirty="0" smtClean="0">
                <a:solidFill>
                  <a:prstClr val="black"/>
                </a:solidFill>
                <a:latin typeface="Courier New" pitchFamily="49" charset="0"/>
                <a:cs typeface="Courier New" pitchFamily="49" charset="0"/>
              </a:rPr>
              <a:t>(</a:t>
            </a:r>
            <a:r>
              <a:rPr lang="sv-SE" sz="1000" b="1" dirty="0" smtClean="0">
                <a:solidFill>
                  <a:srgbClr val="010001"/>
                </a:solidFill>
                <a:latin typeface="Courier New" pitchFamily="49" charset="0"/>
                <a:cs typeface="Courier New" pitchFamily="49" charset="0"/>
              </a:rPr>
              <a:t>it</a:t>
            </a:r>
            <a:r>
              <a:rPr lang="sv-SE" sz="1000" b="1" dirty="0" smtClean="0">
                <a:solidFill>
                  <a:prstClr val="black"/>
                </a:solidFill>
                <a:latin typeface="Courier New" pitchFamily="49" charset="0"/>
                <a:cs typeface="Courier New" pitchFamily="49" charset="0"/>
              </a:rPr>
              <a:t>-</a:t>
            </a:r>
            <a:r>
              <a:rPr lang="sv-SE" sz="1000" b="1" dirty="0">
                <a:solidFill>
                  <a:prstClr val="black"/>
                </a:solidFill>
                <a:latin typeface="Courier New" pitchFamily="49" charset="0"/>
                <a:cs typeface="Courier New" pitchFamily="49" charset="0"/>
              </a:rPr>
              <a:t>&gt;</a:t>
            </a:r>
            <a:r>
              <a:rPr lang="sv-SE" sz="1000" b="1" dirty="0" smtClean="0">
                <a:solidFill>
                  <a:srgbClr val="010001"/>
                </a:solidFill>
                <a:latin typeface="Courier New" pitchFamily="49" charset="0"/>
                <a:cs typeface="Courier New" pitchFamily="49" charset="0"/>
              </a:rPr>
              <a:t>corridor, scratchPad</a:t>
            </a:r>
            <a:r>
              <a:rPr lang="sv-SE" sz="1000" b="1" dirty="0" smtClean="0">
                <a:solidFill>
                  <a:prstClr val="black"/>
                </a:solidFill>
                <a:latin typeface="Courier New" pitchFamily="49" charset="0"/>
                <a:cs typeface="Courier New" pitchFamily="49" charset="0"/>
              </a:rPr>
              <a:t>);</a:t>
            </a:r>
          </a:p>
          <a:p>
            <a:endParaRPr lang="sv-SE" sz="1000" b="1" dirty="0">
              <a:solidFill>
                <a:prstClr val="black"/>
              </a:solidFill>
              <a:latin typeface="Courier New" pitchFamily="49" charset="0"/>
              <a:cs typeface="Courier New" pitchFamily="49" charset="0"/>
            </a:endParaRPr>
          </a:p>
          <a:p>
            <a:r>
              <a:rPr lang="en-US" sz="1000" b="1" dirty="0">
                <a:solidFill>
                  <a:srgbClr val="0000FF"/>
                </a:solidFill>
                <a:latin typeface="Courier New" pitchFamily="49" charset="0"/>
                <a:cs typeface="Courier New" pitchFamily="49" charset="0"/>
              </a:rPr>
              <a:t>for</a:t>
            </a:r>
            <a:r>
              <a:rPr lang="en-US" sz="1000" b="1" dirty="0">
                <a:solidFill>
                  <a:prstClr val="black"/>
                </a:solidFill>
                <a:latin typeface="Courier New" pitchFamily="49" charset="0"/>
                <a:cs typeface="Courier New" pitchFamily="49" charset="0"/>
              </a:rPr>
              <a:t> (</a:t>
            </a:r>
            <a:r>
              <a:rPr lang="en-US" sz="1000" b="1" dirty="0" err="1">
                <a:solidFill>
                  <a:srgbClr val="010001"/>
                </a:solidFill>
                <a:latin typeface="Courier New" pitchFamily="49" charset="0"/>
                <a:cs typeface="Courier New" pitchFamily="49" charset="0"/>
              </a:rPr>
              <a:t>CorridorHandlePtrVector</a:t>
            </a:r>
            <a:r>
              <a:rPr lang="en-US" sz="1000" b="1" dirty="0">
                <a:solidFill>
                  <a:prstClr val="black"/>
                </a:solidFill>
                <a:latin typeface="Courier New" pitchFamily="49" charset="0"/>
                <a:cs typeface="Courier New" pitchFamily="49" charset="0"/>
              </a:rPr>
              <a:t>::</a:t>
            </a:r>
            <a:r>
              <a:rPr lang="en-US" sz="1000" b="1" dirty="0">
                <a:solidFill>
                  <a:srgbClr val="010001"/>
                </a:solidFill>
                <a:latin typeface="Courier New" pitchFamily="49" charset="0"/>
                <a:cs typeface="Courier New" pitchFamily="49" charset="0"/>
              </a:rPr>
              <a:t>iterator</a:t>
            </a:r>
            <a:r>
              <a:rPr lang="en-US" sz="1000" b="1" dirty="0">
                <a:solidFill>
                  <a:prstClr val="black"/>
                </a:solidFill>
                <a:latin typeface="Courier New" pitchFamily="49" charset="0"/>
                <a:cs typeface="Courier New" pitchFamily="49" charset="0"/>
              </a:rPr>
              <a:t> </a:t>
            </a:r>
            <a:r>
              <a:rPr lang="en-US" sz="1000" b="1" dirty="0">
                <a:solidFill>
                  <a:srgbClr val="010001"/>
                </a:solidFill>
                <a:latin typeface="Courier New" pitchFamily="49" charset="0"/>
                <a:cs typeface="Courier New" pitchFamily="49" charset="0"/>
              </a:rPr>
              <a:t>it</a:t>
            </a:r>
            <a:r>
              <a:rPr lang="en-US" sz="1000" b="1" dirty="0">
                <a:solidFill>
                  <a:prstClr val="black"/>
                </a:solidFill>
                <a:latin typeface="Courier New" pitchFamily="49" charset="0"/>
                <a:cs typeface="Courier New" pitchFamily="49" charset="0"/>
              </a:rPr>
              <a:t>=</a:t>
            </a:r>
            <a:r>
              <a:rPr lang="en-US" sz="1000" b="1" dirty="0" err="1">
                <a:solidFill>
                  <a:srgbClr val="010001"/>
                </a:solidFill>
                <a:latin typeface="Courier New" pitchFamily="49" charset="0"/>
                <a:cs typeface="Courier New" pitchFamily="49" charset="0"/>
              </a:rPr>
              <a:t>adjustBegin</a:t>
            </a:r>
            <a:r>
              <a:rPr lang="en-US" sz="1000" b="1" dirty="0">
                <a:solidFill>
                  <a:prstClr val="black"/>
                </a:solidFill>
                <a:latin typeface="Courier New" pitchFamily="49" charset="0"/>
                <a:cs typeface="Courier New" pitchFamily="49" charset="0"/>
              </a:rPr>
              <a:t>; </a:t>
            </a:r>
            <a:r>
              <a:rPr lang="en-US" sz="1000" b="1" dirty="0">
                <a:solidFill>
                  <a:srgbClr val="010001"/>
                </a:solidFill>
                <a:latin typeface="Courier New" pitchFamily="49" charset="0"/>
                <a:cs typeface="Courier New" pitchFamily="49" charset="0"/>
              </a:rPr>
              <a:t>it</a:t>
            </a:r>
            <a:r>
              <a:rPr lang="en-US" sz="1000" b="1" dirty="0">
                <a:solidFill>
                  <a:prstClr val="black"/>
                </a:solidFill>
                <a:latin typeface="Courier New" pitchFamily="49" charset="0"/>
                <a:cs typeface="Courier New" pitchFamily="49" charset="0"/>
              </a:rPr>
              <a:t>!=</a:t>
            </a:r>
            <a:r>
              <a:rPr lang="en-US" sz="1000" b="1" dirty="0" err="1">
                <a:solidFill>
                  <a:srgbClr val="010001"/>
                </a:solidFill>
                <a:latin typeface="Courier New" pitchFamily="49" charset="0"/>
                <a:cs typeface="Courier New" pitchFamily="49" charset="0"/>
              </a:rPr>
              <a:t>adjustEnd</a:t>
            </a:r>
            <a:r>
              <a:rPr lang="en-US" sz="1000" b="1" dirty="0">
                <a:solidFill>
                  <a:prstClr val="black"/>
                </a:solidFill>
                <a:latin typeface="Courier New" pitchFamily="49" charset="0"/>
                <a:cs typeface="Courier New" pitchFamily="49" charset="0"/>
              </a:rPr>
              <a:t>; ++</a:t>
            </a:r>
            <a:r>
              <a:rPr lang="en-US" sz="1000" b="1" dirty="0">
                <a:solidFill>
                  <a:srgbClr val="010001"/>
                </a:solidFill>
                <a:latin typeface="Courier New" pitchFamily="49" charset="0"/>
                <a:cs typeface="Courier New" pitchFamily="49" charset="0"/>
              </a:rPr>
              <a:t>it</a:t>
            </a:r>
            <a:r>
              <a:rPr lang="en-US" sz="1000" b="1" dirty="0">
                <a:solidFill>
                  <a:prstClr val="black"/>
                </a:solidFill>
                <a:latin typeface="Courier New" pitchFamily="49" charset="0"/>
                <a:cs typeface="Courier New" pitchFamily="49" charset="0"/>
              </a:rPr>
              <a:t>)</a:t>
            </a:r>
          </a:p>
          <a:p>
            <a:r>
              <a:rPr lang="sv-SE" sz="1000" b="1" dirty="0">
                <a:solidFill>
                  <a:prstClr val="black"/>
                </a:solidFill>
                <a:latin typeface="Courier New" pitchFamily="49" charset="0"/>
                <a:cs typeface="Courier New" pitchFamily="49" charset="0"/>
              </a:rPr>
              <a:t>	</a:t>
            </a:r>
            <a:r>
              <a:rPr lang="sv-SE" sz="1000" b="1" dirty="0">
                <a:solidFill>
                  <a:srgbClr val="010001"/>
                </a:solidFill>
                <a:latin typeface="Courier New" pitchFamily="49" charset="0"/>
                <a:cs typeface="Courier New" pitchFamily="49" charset="0"/>
              </a:rPr>
              <a:t>shrinkEndPoints</a:t>
            </a:r>
            <a:r>
              <a:rPr lang="sv-SE" sz="1000" b="1" dirty="0">
                <a:solidFill>
                  <a:prstClr val="black"/>
                </a:solidFill>
                <a:latin typeface="Courier New" pitchFamily="49" charset="0"/>
                <a:cs typeface="Courier New" pitchFamily="49" charset="0"/>
              </a:rPr>
              <a:t>((**</a:t>
            </a:r>
            <a:r>
              <a:rPr lang="sv-SE" sz="1000" b="1" dirty="0">
                <a:solidFill>
                  <a:srgbClr val="010001"/>
                </a:solidFill>
                <a:latin typeface="Courier New" pitchFamily="49" charset="0"/>
                <a:cs typeface="Courier New" pitchFamily="49" charset="0"/>
              </a:rPr>
              <a:t>it</a:t>
            </a:r>
            <a:r>
              <a:rPr lang="sv-SE" sz="1000" b="1" dirty="0">
                <a:solidFill>
                  <a:prstClr val="black"/>
                </a:solidFill>
                <a:latin typeface="Courier New" pitchFamily="49" charset="0"/>
                <a:cs typeface="Courier New" pitchFamily="49" charset="0"/>
              </a:rPr>
              <a:t>).</a:t>
            </a:r>
            <a:r>
              <a:rPr lang="sv-SE" sz="1000" b="1" dirty="0">
                <a:solidFill>
                  <a:srgbClr val="010001"/>
                </a:solidFill>
                <a:latin typeface="Courier New" pitchFamily="49" charset="0"/>
                <a:cs typeface="Courier New" pitchFamily="49" charset="0"/>
              </a:rPr>
              <a:t>corridor</a:t>
            </a:r>
            <a:r>
              <a:rPr lang="sv-SE" sz="1000" b="1" dirty="0">
                <a:solidFill>
                  <a:prstClr val="black"/>
                </a:solidFill>
                <a:latin typeface="Courier New" pitchFamily="49" charset="0"/>
                <a:cs typeface="Courier New" pitchFamily="49" charset="0"/>
              </a:rPr>
              <a:t>, </a:t>
            </a:r>
            <a:r>
              <a:rPr lang="sv-SE" sz="1000" b="1" dirty="0">
                <a:solidFill>
                  <a:srgbClr val="010001"/>
                </a:solidFill>
                <a:latin typeface="Courier New" pitchFamily="49" charset="0"/>
                <a:cs typeface="Courier New" pitchFamily="49" charset="0"/>
              </a:rPr>
              <a:t>m_id</a:t>
            </a:r>
            <a:r>
              <a:rPr lang="sv-SE" sz="1000" b="1" dirty="0" smtClean="0">
                <a:solidFill>
                  <a:prstClr val="black"/>
                </a:solidFill>
                <a:latin typeface="Courier New" pitchFamily="49" charset="0"/>
                <a:cs typeface="Courier New" pitchFamily="49" charset="0"/>
              </a:rPr>
              <a:t>);</a:t>
            </a:r>
          </a:p>
          <a:p>
            <a:endParaRPr lang="sv-SE" sz="1000" b="1" dirty="0">
              <a:solidFill>
                <a:prstClr val="black"/>
              </a:solidFill>
              <a:latin typeface="Courier New" pitchFamily="49" charset="0"/>
              <a:cs typeface="Courier New" pitchFamily="49" charset="0"/>
            </a:endParaRPr>
          </a:p>
          <a:p>
            <a:r>
              <a:rPr lang="en-US" sz="1000" b="1" dirty="0" smtClean="0">
                <a:solidFill>
                  <a:srgbClr val="0000FF"/>
                </a:solidFill>
                <a:latin typeface="Courier New" pitchFamily="49" charset="0"/>
                <a:cs typeface="Courier New" pitchFamily="49" charset="0"/>
              </a:rPr>
              <a:t>for</a:t>
            </a:r>
            <a:r>
              <a:rPr lang="en-US" sz="1000" b="1" dirty="0" smtClean="0">
                <a:solidFill>
                  <a:prstClr val="black"/>
                </a:solidFill>
                <a:latin typeface="Courier New" pitchFamily="49" charset="0"/>
                <a:cs typeface="Courier New" pitchFamily="49" charset="0"/>
              </a:rPr>
              <a:t> (</a:t>
            </a:r>
            <a:r>
              <a:rPr lang="en-US" sz="1000" b="1" dirty="0" err="1" smtClean="0">
                <a:solidFill>
                  <a:srgbClr val="010001"/>
                </a:solidFill>
                <a:latin typeface="Courier New" pitchFamily="49" charset="0"/>
                <a:cs typeface="Courier New" pitchFamily="49" charset="0"/>
              </a:rPr>
              <a:t>CorridorHandlePtrVector</a:t>
            </a:r>
            <a:r>
              <a:rPr lang="en-US" sz="1000" b="1" dirty="0">
                <a:solidFill>
                  <a:prstClr val="black"/>
                </a:solidFill>
                <a:latin typeface="Courier New" pitchFamily="49" charset="0"/>
                <a:cs typeface="Courier New" pitchFamily="49" charset="0"/>
              </a:rPr>
              <a:t>::</a:t>
            </a:r>
            <a:r>
              <a:rPr lang="en-US" sz="1000" b="1" dirty="0">
                <a:solidFill>
                  <a:srgbClr val="010001"/>
                </a:solidFill>
                <a:latin typeface="Courier New" pitchFamily="49" charset="0"/>
                <a:cs typeface="Courier New" pitchFamily="49" charset="0"/>
              </a:rPr>
              <a:t>iterator</a:t>
            </a:r>
            <a:r>
              <a:rPr lang="en-US" sz="1000" b="1" dirty="0">
                <a:solidFill>
                  <a:prstClr val="black"/>
                </a:solidFill>
                <a:latin typeface="Courier New" pitchFamily="49" charset="0"/>
                <a:cs typeface="Courier New" pitchFamily="49" charset="0"/>
              </a:rPr>
              <a:t> </a:t>
            </a:r>
            <a:r>
              <a:rPr lang="en-US" sz="1000" b="1" dirty="0">
                <a:solidFill>
                  <a:srgbClr val="010001"/>
                </a:solidFill>
                <a:latin typeface="Courier New" pitchFamily="49" charset="0"/>
                <a:cs typeface="Courier New" pitchFamily="49" charset="0"/>
              </a:rPr>
              <a:t>it</a:t>
            </a:r>
            <a:r>
              <a:rPr lang="en-US" sz="1000" b="1" dirty="0">
                <a:solidFill>
                  <a:prstClr val="black"/>
                </a:solidFill>
                <a:latin typeface="Courier New" pitchFamily="49" charset="0"/>
                <a:cs typeface="Courier New" pitchFamily="49" charset="0"/>
              </a:rPr>
              <a:t>=</a:t>
            </a:r>
            <a:r>
              <a:rPr lang="en-US" sz="1000" b="1" dirty="0" err="1">
                <a:solidFill>
                  <a:srgbClr val="010001"/>
                </a:solidFill>
                <a:latin typeface="Courier New" pitchFamily="49" charset="0"/>
                <a:cs typeface="Courier New" pitchFamily="49" charset="0"/>
              </a:rPr>
              <a:t>adjustBegin</a:t>
            </a:r>
            <a:r>
              <a:rPr lang="en-US" sz="1000" b="1" dirty="0" smtClean="0">
                <a:solidFill>
                  <a:prstClr val="black"/>
                </a:solidFill>
                <a:latin typeface="Courier New" pitchFamily="49" charset="0"/>
                <a:cs typeface="Courier New" pitchFamily="49" charset="0"/>
              </a:rPr>
              <a:t>; </a:t>
            </a:r>
            <a:r>
              <a:rPr lang="en-US" sz="1000" b="1" dirty="0" smtClean="0">
                <a:solidFill>
                  <a:srgbClr val="010001"/>
                </a:solidFill>
                <a:latin typeface="Courier New" pitchFamily="49" charset="0"/>
                <a:cs typeface="Courier New" pitchFamily="49" charset="0"/>
              </a:rPr>
              <a:t>it</a:t>
            </a:r>
            <a:r>
              <a:rPr lang="en-US" sz="1000" b="1" dirty="0">
                <a:solidFill>
                  <a:prstClr val="black"/>
                </a:solidFill>
                <a:latin typeface="Courier New" pitchFamily="49" charset="0"/>
                <a:cs typeface="Courier New" pitchFamily="49" charset="0"/>
              </a:rPr>
              <a:t>!=</a:t>
            </a:r>
            <a:r>
              <a:rPr lang="en-US" sz="1000" b="1" dirty="0" err="1">
                <a:solidFill>
                  <a:srgbClr val="010001"/>
                </a:solidFill>
                <a:latin typeface="Courier New" pitchFamily="49" charset="0"/>
                <a:cs typeface="Courier New" pitchFamily="49" charset="0"/>
              </a:rPr>
              <a:t>adjustEnd</a:t>
            </a:r>
            <a:r>
              <a:rPr lang="en-US" sz="1000" b="1" dirty="0" smtClean="0">
                <a:solidFill>
                  <a:prstClr val="black"/>
                </a:solidFill>
                <a:latin typeface="Courier New" pitchFamily="49" charset="0"/>
                <a:cs typeface="Courier New" pitchFamily="49" charset="0"/>
              </a:rPr>
              <a:t>; ++</a:t>
            </a:r>
            <a:r>
              <a:rPr lang="en-US" sz="1000" b="1" dirty="0">
                <a:solidFill>
                  <a:srgbClr val="010001"/>
                </a:solidFill>
                <a:latin typeface="Courier New" pitchFamily="49" charset="0"/>
                <a:cs typeface="Courier New" pitchFamily="49" charset="0"/>
              </a:rPr>
              <a:t>it</a:t>
            </a:r>
            <a:r>
              <a:rPr lang="en-US" sz="1000" b="1" dirty="0">
                <a:solidFill>
                  <a:prstClr val="black"/>
                </a:solidFill>
                <a:latin typeface="Courier New" pitchFamily="49" charset="0"/>
                <a:cs typeface="Courier New" pitchFamily="49" charset="0"/>
              </a:rPr>
              <a:t>)</a:t>
            </a:r>
          </a:p>
          <a:p>
            <a:r>
              <a:rPr lang="sv-SE" sz="1000" b="1" dirty="0">
                <a:solidFill>
                  <a:prstClr val="black"/>
                </a:solidFill>
                <a:latin typeface="Courier New" pitchFamily="49" charset="0"/>
                <a:cs typeface="Courier New" pitchFamily="49" charset="0"/>
              </a:rPr>
              <a:t>	</a:t>
            </a:r>
            <a:r>
              <a:rPr lang="sv-SE" sz="1000" b="1" dirty="0" smtClean="0">
                <a:solidFill>
                  <a:srgbClr val="010001"/>
                </a:solidFill>
                <a:latin typeface="Courier New" pitchFamily="49" charset="0"/>
                <a:cs typeface="Courier New" pitchFamily="49" charset="0"/>
              </a:rPr>
              <a:t>calculateCornerDisplacements</a:t>
            </a:r>
            <a:r>
              <a:rPr lang="sv-SE" sz="1000" b="1" dirty="0" smtClean="0">
                <a:solidFill>
                  <a:prstClr val="black"/>
                </a:solidFill>
                <a:latin typeface="Courier New" pitchFamily="49" charset="0"/>
                <a:cs typeface="Courier New" pitchFamily="49" charset="0"/>
              </a:rPr>
              <a:t>((**</a:t>
            </a:r>
            <a:r>
              <a:rPr lang="sv-SE" sz="1000" b="1" dirty="0">
                <a:solidFill>
                  <a:srgbClr val="010001"/>
                </a:solidFill>
                <a:latin typeface="Courier New" pitchFamily="49" charset="0"/>
                <a:cs typeface="Courier New" pitchFamily="49" charset="0"/>
              </a:rPr>
              <a:t>it</a:t>
            </a:r>
            <a:r>
              <a:rPr lang="sv-SE" sz="1000" b="1" dirty="0">
                <a:solidFill>
                  <a:prstClr val="black"/>
                </a:solidFill>
                <a:latin typeface="Courier New" pitchFamily="49" charset="0"/>
                <a:cs typeface="Courier New" pitchFamily="49" charset="0"/>
              </a:rPr>
              <a:t>).</a:t>
            </a:r>
            <a:r>
              <a:rPr lang="sv-SE" sz="1000" b="1" dirty="0">
                <a:solidFill>
                  <a:srgbClr val="010001"/>
                </a:solidFill>
                <a:latin typeface="Courier New" pitchFamily="49" charset="0"/>
                <a:cs typeface="Courier New" pitchFamily="49" charset="0"/>
              </a:rPr>
              <a:t>corridor</a:t>
            </a:r>
            <a:r>
              <a:rPr lang="sv-SE" sz="1000" b="1" dirty="0">
                <a:solidFill>
                  <a:prstClr val="black"/>
                </a:solidFill>
                <a:latin typeface="Courier New" pitchFamily="49" charset="0"/>
                <a:cs typeface="Courier New" pitchFamily="49" charset="0"/>
              </a:rPr>
              <a:t>);</a:t>
            </a:r>
          </a:p>
          <a:p>
            <a:pPr marL="0" indent="0">
              <a:buNone/>
            </a:pPr>
            <a:endParaRPr lang="sv-SE" sz="1000" b="1" dirty="0" smtClean="0">
              <a:solidFill>
                <a:prstClr val="black"/>
              </a:solidFill>
              <a:latin typeface="Courier New" pitchFamily="49" charset="0"/>
              <a:cs typeface="Courier New" pitchFamily="49" charset="0"/>
            </a:endParaRPr>
          </a:p>
          <a:p>
            <a:r>
              <a:rPr lang="en-US" sz="1000" b="1" dirty="0" smtClean="0">
                <a:solidFill>
                  <a:srgbClr val="0000FF"/>
                </a:solidFill>
                <a:latin typeface="Courier New" pitchFamily="49" charset="0"/>
                <a:cs typeface="Courier New" pitchFamily="49" charset="0"/>
              </a:rPr>
              <a:t>for</a:t>
            </a:r>
            <a:r>
              <a:rPr lang="en-US" sz="1000" b="1" dirty="0" smtClean="0">
                <a:solidFill>
                  <a:prstClr val="black"/>
                </a:solidFill>
                <a:latin typeface="Courier New" pitchFamily="49" charset="0"/>
                <a:cs typeface="Courier New" pitchFamily="49" charset="0"/>
              </a:rPr>
              <a:t> (</a:t>
            </a:r>
            <a:r>
              <a:rPr lang="en-US" sz="1000" b="1" dirty="0" err="1" smtClean="0">
                <a:solidFill>
                  <a:srgbClr val="010001"/>
                </a:solidFill>
                <a:latin typeface="Courier New" pitchFamily="49" charset="0"/>
                <a:cs typeface="Courier New" pitchFamily="49" charset="0"/>
              </a:rPr>
              <a:t>CorridorHandlePtrVector</a:t>
            </a:r>
            <a:r>
              <a:rPr lang="en-US" sz="1000" b="1" dirty="0">
                <a:solidFill>
                  <a:prstClr val="black"/>
                </a:solidFill>
                <a:latin typeface="Courier New" pitchFamily="49" charset="0"/>
                <a:cs typeface="Courier New" pitchFamily="49" charset="0"/>
              </a:rPr>
              <a:t>::</a:t>
            </a:r>
            <a:r>
              <a:rPr lang="en-US" sz="1000" b="1" dirty="0">
                <a:solidFill>
                  <a:srgbClr val="010001"/>
                </a:solidFill>
                <a:latin typeface="Courier New" pitchFamily="49" charset="0"/>
                <a:cs typeface="Courier New" pitchFamily="49" charset="0"/>
              </a:rPr>
              <a:t>iterator</a:t>
            </a:r>
            <a:r>
              <a:rPr lang="en-US" sz="1000" b="1" dirty="0">
                <a:solidFill>
                  <a:prstClr val="black"/>
                </a:solidFill>
                <a:latin typeface="Courier New" pitchFamily="49" charset="0"/>
                <a:cs typeface="Courier New" pitchFamily="49" charset="0"/>
              </a:rPr>
              <a:t> </a:t>
            </a:r>
            <a:r>
              <a:rPr lang="en-US" sz="1000" b="1" dirty="0">
                <a:solidFill>
                  <a:srgbClr val="010001"/>
                </a:solidFill>
                <a:latin typeface="Courier New" pitchFamily="49" charset="0"/>
                <a:cs typeface="Courier New" pitchFamily="49" charset="0"/>
              </a:rPr>
              <a:t>it</a:t>
            </a:r>
            <a:r>
              <a:rPr lang="en-US" sz="1000" b="1" dirty="0">
                <a:solidFill>
                  <a:prstClr val="black"/>
                </a:solidFill>
                <a:latin typeface="Courier New" pitchFamily="49" charset="0"/>
                <a:cs typeface="Courier New" pitchFamily="49" charset="0"/>
              </a:rPr>
              <a:t>=</a:t>
            </a:r>
            <a:r>
              <a:rPr lang="en-US" sz="1000" b="1" dirty="0" err="1">
                <a:solidFill>
                  <a:srgbClr val="010001"/>
                </a:solidFill>
                <a:latin typeface="Courier New" pitchFamily="49" charset="0"/>
                <a:cs typeface="Courier New" pitchFamily="49" charset="0"/>
              </a:rPr>
              <a:t>adjustBegin</a:t>
            </a:r>
            <a:r>
              <a:rPr lang="en-US" sz="1000" b="1" dirty="0" smtClean="0">
                <a:solidFill>
                  <a:prstClr val="black"/>
                </a:solidFill>
                <a:latin typeface="Courier New" pitchFamily="49" charset="0"/>
                <a:cs typeface="Courier New" pitchFamily="49" charset="0"/>
              </a:rPr>
              <a:t>; </a:t>
            </a:r>
            <a:r>
              <a:rPr lang="en-US" sz="1000" b="1" dirty="0" smtClean="0">
                <a:solidFill>
                  <a:srgbClr val="010001"/>
                </a:solidFill>
                <a:latin typeface="Courier New" pitchFamily="49" charset="0"/>
                <a:cs typeface="Courier New" pitchFamily="49" charset="0"/>
              </a:rPr>
              <a:t>it</a:t>
            </a:r>
            <a:r>
              <a:rPr lang="en-US" sz="1000" b="1" dirty="0">
                <a:solidFill>
                  <a:prstClr val="black"/>
                </a:solidFill>
                <a:latin typeface="Courier New" pitchFamily="49" charset="0"/>
                <a:cs typeface="Courier New" pitchFamily="49" charset="0"/>
              </a:rPr>
              <a:t>!=</a:t>
            </a:r>
            <a:r>
              <a:rPr lang="en-US" sz="1000" b="1" dirty="0" err="1">
                <a:solidFill>
                  <a:srgbClr val="010001"/>
                </a:solidFill>
                <a:latin typeface="Courier New" pitchFamily="49" charset="0"/>
                <a:cs typeface="Courier New" pitchFamily="49" charset="0"/>
              </a:rPr>
              <a:t>adjustEnd</a:t>
            </a:r>
            <a:r>
              <a:rPr lang="en-US" sz="1000" b="1" dirty="0" smtClean="0">
                <a:solidFill>
                  <a:prstClr val="black"/>
                </a:solidFill>
                <a:latin typeface="Courier New" pitchFamily="49" charset="0"/>
                <a:cs typeface="Courier New" pitchFamily="49" charset="0"/>
              </a:rPr>
              <a:t>; ++</a:t>
            </a:r>
            <a:r>
              <a:rPr lang="en-US" sz="1000" b="1" dirty="0">
                <a:solidFill>
                  <a:srgbClr val="010001"/>
                </a:solidFill>
                <a:latin typeface="Courier New" pitchFamily="49" charset="0"/>
                <a:cs typeface="Courier New" pitchFamily="49" charset="0"/>
              </a:rPr>
              <a:t>it</a:t>
            </a:r>
            <a:r>
              <a:rPr lang="en-US" sz="1000" b="1" dirty="0">
                <a:solidFill>
                  <a:prstClr val="black"/>
                </a:solidFill>
                <a:latin typeface="Courier New" pitchFamily="49" charset="0"/>
                <a:cs typeface="Courier New" pitchFamily="49" charset="0"/>
              </a:rPr>
              <a:t>)</a:t>
            </a:r>
          </a:p>
          <a:p>
            <a:r>
              <a:rPr lang="sv-SE" sz="1000" b="1" dirty="0">
                <a:solidFill>
                  <a:prstClr val="black"/>
                </a:solidFill>
                <a:latin typeface="Courier New" pitchFamily="49" charset="0"/>
                <a:cs typeface="Courier New" pitchFamily="49" charset="0"/>
              </a:rPr>
              <a:t>	</a:t>
            </a:r>
            <a:r>
              <a:rPr lang="sv-SE" sz="1000" b="1" dirty="0" smtClean="0">
                <a:solidFill>
                  <a:srgbClr val="010001"/>
                </a:solidFill>
                <a:latin typeface="Courier New" pitchFamily="49" charset="0"/>
                <a:cs typeface="Courier New" pitchFamily="49" charset="0"/>
              </a:rPr>
              <a:t>displaceCorners</a:t>
            </a:r>
            <a:r>
              <a:rPr lang="sv-SE" sz="1000" b="1" dirty="0" smtClean="0">
                <a:solidFill>
                  <a:prstClr val="black"/>
                </a:solidFill>
                <a:latin typeface="Courier New" pitchFamily="49" charset="0"/>
                <a:cs typeface="Courier New" pitchFamily="49" charset="0"/>
              </a:rPr>
              <a:t>((**</a:t>
            </a:r>
            <a:r>
              <a:rPr lang="sv-SE" sz="1000" b="1" dirty="0">
                <a:solidFill>
                  <a:srgbClr val="010001"/>
                </a:solidFill>
                <a:latin typeface="Courier New" pitchFamily="49" charset="0"/>
                <a:cs typeface="Courier New" pitchFamily="49" charset="0"/>
              </a:rPr>
              <a:t>it</a:t>
            </a:r>
            <a:r>
              <a:rPr lang="sv-SE" sz="1000" b="1" dirty="0">
                <a:solidFill>
                  <a:prstClr val="black"/>
                </a:solidFill>
                <a:latin typeface="Courier New" pitchFamily="49" charset="0"/>
                <a:cs typeface="Courier New" pitchFamily="49" charset="0"/>
              </a:rPr>
              <a:t>).</a:t>
            </a:r>
            <a:r>
              <a:rPr lang="sv-SE" sz="1000" b="1" dirty="0">
                <a:solidFill>
                  <a:srgbClr val="010001"/>
                </a:solidFill>
                <a:latin typeface="Courier New" pitchFamily="49" charset="0"/>
                <a:cs typeface="Courier New" pitchFamily="49" charset="0"/>
              </a:rPr>
              <a:t>corridor</a:t>
            </a:r>
            <a:r>
              <a:rPr lang="sv-SE" sz="1000" b="1" dirty="0">
                <a:solidFill>
                  <a:prstClr val="black"/>
                </a:solidFill>
                <a:latin typeface="Courier New" pitchFamily="49" charset="0"/>
                <a:cs typeface="Courier New" pitchFamily="49" charset="0"/>
              </a:rPr>
              <a:t>, </a:t>
            </a:r>
            <a:r>
              <a:rPr lang="sv-SE" sz="1000" b="1" dirty="0">
                <a:solidFill>
                  <a:srgbClr val="010001"/>
                </a:solidFill>
                <a:latin typeface="Courier New" pitchFamily="49" charset="0"/>
                <a:cs typeface="Courier New" pitchFamily="49" charset="0"/>
              </a:rPr>
              <a:t>m_id</a:t>
            </a:r>
            <a:r>
              <a:rPr lang="sv-SE" sz="1000" b="1" dirty="0">
                <a:solidFill>
                  <a:prstClr val="black"/>
                </a:solidFill>
                <a:latin typeface="Courier New" pitchFamily="49" charset="0"/>
                <a:cs typeface="Courier New" pitchFamily="49" charset="0"/>
              </a:rPr>
              <a:t>);</a:t>
            </a:r>
          </a:p>
          <a:p>
            <a:endParaRPr lang="sv-SE" sz="1000" b="1" dirty="0">
              <a:solidFill>
                <a:prstClr val="black"/>
              </a:solidFill>
              <a:latin typeface="Courier New" pitchFamily="49" charset="0"/>
              <a:cs typeface="Courier New" pitchFamily="49" charset="0"/>
            </a:endParaRPr>
          </a:p>
          <a:p>
            <a:r>
              <a:rPr lang="en-US" sz="1000" b="1" dirty="0" smtClean="0">
                <a:solidFill>
                  <a:srgbClr val="0000FF"/>
                </a:solidFill>
                <a:latin typeface="Courier New" pitchFamily="49" charset="0"/>
                <a:cs typeface="Courier New" pitchFamily="49" charset="0"/>
              </a:rPr>
              <a:t>for</a:t>
            </a:r>
            <a:r>
              <a:rPr lang="en-US" sz="1000" b="1" dirty="0" smtClean="0">
                <a:solidFill>
                  <a:prstClr val="black"/>
                </a:solidFill>
                <a:latin typeface="Courier New" pitchFamily="49" charset="0"/>
                <a:cs typeface="Courier New" pitchFamily="49" charset="0"/>
              </a:rPr>
              <a:t> (</a:t>
            </a:r>
            <a:r>
              <a:rPr lang="en-US" sz="1000" b="1" dirty="0" err="1" smtClean="0">
                <a:solidFill>
                  <a:srgbClr val="010001"/>
                </a:solidFill>
                <a:latin typeface="Courier New" pitchFamily="49" charset="0"/>
                <a:cs typeface="Courier New" pitchFamily="49" charset="0"/>
              </a:rPr>
              <a:t>CorridorHandlePtrVector</a:t>
            </a:r>
            <a:r>
              <a:rPr lang="en-US" sz="1000" b="1" dirty="0">
                <a:solidFill>
                  <a:prstClr val="black"/>
                </a:solidFill>
                <a:latin typeface="Courier New" pitchFamily="49" charset="0"/>
                <a:cs typeface="Courier New" pitchFamily="49" charset="0"/>
              </a:rPr>
              <a:t>::</a:t>
            </a:r>
            <a:r>
              <a:rPr lang="en-US" sz="1000" b="1" dirty="0">
                <a:solidFill>
                  <a:srgbClr val="010001"/>
                </a:solidFill>
                <a:latin typeface="Courier New" pitchFamily="49" charset="0"/>
                <a:cs typeface="Courier New" pitchFamily="49" charset="0"/>
              </a:rPr>
              <a:t>iterator</a:t>
            </a:r>
            <a:r>
              <a:rPr lang="en-US" sz="1000" b="1" dirty="0">
                <a:solidFill>
                  <a:prstClr val="black"/>
                </a:solidFill>
                <a:latin typeface="Courier New" pitchFamily="49" charset="0"/>
                <a:cs typeface="Courier New" pitchFamily="49" charset="0"/>
              </a:rPr>
              <a:t> </a:t>
            </a:r>
            <a:r>
              <a:rPr lang="en-US" sz="1000" b="1" dirty="0">
                <a:solidFill>
                  <a:srgbClr val="010001"/>
                </a:solidFill>
                <a:latin typeface="Courier New" pitchFamily="49" charset="0"/>
                <a:cs typeface="Courier New" pitchFamily="49" charset="0"/>
              </a:rPr>
              <a:t>it</a:t>
            </a:r>
            <a:r>
              <a:rPr lang="en-US" sz="1000" b="1" dirty="0">
                <a:solidFill>
                  <a:prstClr val="black"/>
                </a:solidFill>
                <a:latin typeface="Courier New" pitchFamily="49" charset="0"/>
                <a:cs typeface="Courier New" pitchFamily="49" charset="0"/>
              </a:rPr>
              <a:t>=</a:t>
            </a:r>
            <a:r>
              <a:rPr lang="en-US" sz="1000" b="1" dirty="0" err="1">
                <a:solidFill>
                  <a:srgbClr val="010001"/>
                </a:solidFill>
                <a:latin typeface="Courier New" pitchFamily="49" charset="0"/>
                <a:cs typeface="Courier New" pitchFamily="49" charset="0"/>
              </a:rPr>
              <a:t>adjustBegin</a:t>
            </a:r>
            <a:r>
              <a:rPr lang="en-US" sz="1000" b="1" dirty="0" smtClean="0">
                <a:solidFill>
                  <a:prstClr val="black"/>
                </a:solidFill>
                <a:latin typeface="Courier New" pitchFamily="49" charset="0"/>
                <a:cs typeface="Courier New" pitchFamily="49" charset="0"/>
              </a:rPr>
              <a:t>; </a:t>
            </a:r>
            <a:r>
              <a:rPr lang="en-US" sz="1000" b="1" dirty="0" smtClean="0">
                <a:solidFill>
                  <a:srgbClr val="010001"/>
                </a:solidFill>
                <a:latin typeface="Courier New" pitchFamily="49" charset="0"/>
                <a:cs typeface="Courier New" pitchFamily="49" charset="0"/>
              </a:rPr>
              <a:t>it</a:t>
            </a:r>
            <a:r>
              <a:rPr lang="en-US" sz="1000" b="1" dirty="0">
                <a:solidFill>
                  <a:prstClr val="black"/>
                </a:solidFill>
                <a:latin typeface="Courier New" pitchFamily="49" charset="0"/>
                <a:cs typeface="Courier New" pitchFamily="49" charset="0"/>
              </a:rPr>
              <a:t>!=</a:t>
            </a:r>
            <a:r>
              <a:rPr lang="en-US" sz="1000" b="1" dirty="0" err="1">
                <a:solidFill>
                  <a:srgbClr val="010001"/>
                </a:solidFill>
                <a:latin typeface="Courier New" pitchFamily="49" charset="0"/>
                <a:cs typeface="Courier New" pitchFamily="49" charset="0"/>
              </a:rPr>
              <a:t>adjustEnd</a:t>
            </a:r>
            <a:r>
              <a:rPr lang="en-US" sz="1000" b="1" dirty="0" smtClean="0">
                <a:solidFill>
                  <a:prstClr val="black"/>
                </a:solidFill>
                <a:latin typeface="Courier New" pitchFamily="49" charset="0"/>
                <a:cs typeface="Courier New" pitchFamily="49" charset="0"/>
              </a:rPr>
              <a:t>; ++</a:t>
            </a:r>
            <a:r>
              <a:rPr lang="en-US" sz="1000" b="1" dirty="0">
                <a:solidFill>
                  <a:srgbClr val="010001"/>
                </a:solidFill>
                <a:latin typeface="Courier New" pitchFamily="49" charset="0"/>
                <a:cs typeface="Courier New" pitchFamily="49" charset="0"/>
              </a:rPr>
              <a:t>it</a:t>
            </a:r>
            <a:r>
              <a:rPr lang="en-US" sz="1000" b="1" dirty="0">
                <a:solidFill>
                  <a:prstClr val="black"/>
                </a:solidFill>
                <a:latin typeface="Courier New" pitchFamily="49" charset="0"/>
                <a:cs typeface="Courier New" pitchFamily="49" charset="0"/>
              </a:rPr>
              <a:t>)</a:t>
            </a:r>
          </a:p>
          <a:p>
            <a:r>
              <a:rPr lang="sv-SE" sz="1000" b="1" dirty="0">
                <a:solidFill>
                  <a:prstClr val="black"/>
                </a:solidFill>
                <a:latin typeface="Courier New" pitchFamily="49" charset="0"/>
                <a:cs typeface="Courier New" pitchFamily="49" charset="0"/>
              </a:rPr>
              <a:t>	</a:t>
            </a:r>
            <a:r>
              <a:rPr lang="sv-SE" sz="1000" b="1" dirty="0">
                <a:solidFill>
                  <a:srgbClr val="010001"/>
                </a:solidFill>
                <a:latin typeface="Courier New" pitchFamily="49" charset="0"/>
                <a:cs typeface="Courier New" pitchFamily="49" charset="0"/>
              </a:rPr>
              <a:t>shrinkSections</a:t>
            </a:r>
            <a:r>
              <a:rPr lang="sv-SE" sz="1000" b="1" dirty="0">
                <a:solidFill>
                  <a:prstClr val="black"/>
                </a:solidFill>
                <a:latin typeface="Courier New" pitchFamily="49" charset="0"/>
                <a:cs typeface="Courier New" pitchFamily="49" charset="0"/>
              </a:rPr>
              <a:t>((**</a:t>
            </a:r>
            <a:r>
              <a:rPr lang="sv-SE" sz="1000" b="1" dirty="0">
                <a:solidFill>
                  <a:srgbClr val="010001"/>
                </a:solidFill>
                <a:latin typeface="Courier New" pitchFamily="49" charset="0"/>
                <a:cs typeface="Courier New" pitchFamily="49" charset="0"/>
              </a:rPr>
              <a:t>it</a:t>
            </a:r>
            <a:r>
              <a:rPr lang="sv-SE" sz="1000" b="1" dirty="0">
                <a:solidFill>
                  <a:prstClr val="black"/>
                </a:solidFill>
                <a:latin typeface="Courier New" pitchFamily="49" charset="0"/>
                <a:cs typeface="Courier New" pitchFamily="49" charset="0"/>
              </a:rPr>
              <a:t>).</a:t>
            </a:r>
            <a:r>
              <a:rPr lang="sv-SE" sz="1000" b="1" dirty="0">
                <a:solidFill>
                  <a:srgbClr val="010001"/>
                </a:solidFill>
                <a:latin typeface="Courier New" pitchFamily="49" charset="0"/>
                <a:cs typeface="Courier New" pitchFamily="49" charset="0"/>
              </a:rPr>
              <a:t>corridor</a:t>
            </a:r>
            <a:r>
              <a:rPr lang="sv-SE" sz="1000" b="1" dirty="0">
                <a:solidFill>
                  <a:prstClr val="black"/>
                </a:solidFill>
                <a:latin typeface="Courier New" pitchFamily="49" charset="0"/>
                <a:cs typeface="Courier New" pitchFamily="49" charset="0"/>
              </a:rPr>
              <a:t>, </a:t>
            </a:r>
            <a:r>
              <a:rPr lang="sv-SE" sz="1000" b="1" dirty="0">
                <a:solidFill>
                  <a:srgbClr val="010001"/>
                </a:solidFill>
                <a:latin typeface="Courier New" pitchFamily="49" charset="0"/>
                <a:cs typeface="Courier New" pitchFamily="49" charset="0"/>
              </a:rPr>
              <a:t>m_id</a:t>
            </a:r>
            <a:r>
              <a:rPr lang="sv-SE" sz="1000" b="1" dirty="0">
                <a:solidFill>
                  <a:prstClr val="black"/>
                </a:solidFill>
                <a:latin typeface="Courier New" pitchFamily="49" charset="0"/>
                <a:cs typeface="Courier New" pitchFamily="49" charset="0"/>
              </a:rPr>
              <a:t>);</a:t>
            </a:r>
          </a:p>
          <a:p>
            <a:endParaRPr lang="sv-SE" sz="1000" b="1" dirty="0">
              <a:solidFill>
                <a:prstClr val="black"/>
              </a:solidFill>
              <a:latin typeface="Courier New" pitchFamily="49" charset="0"/>
              <a:cs typeface="Courier New" pitchFamily="49" charset="0"/>
            </a:endParaRPr>
          </a:p>
          <a:p>
            <a:r>
              <a:rPr lang="en-US" sz="1000" b="1" dirty="0" smtClean="0">
                <a:solidFill>
                  <a:srgbClr val="0000FF"/>
                </a:solidFill>
                <a:latin typeface="Courier New" pitchFamily="49" charset="0"/>
                <a:cs typeface="Courier New" pitchFamily="49" charset="0"/>
              </a:rPr>
              <a:t>for</a:t>
            </a:r>
            <a:r>
              <a:rPr lang="en-US" sz="1000" b="1" dirty="0" smtClean="0">
                <a:solidFill>
                  <a:prstClr val="black"/>
                </a:solidFill>
                <a:latin typeface="Courier New" pitchFamily="49" charset="0"/>
                <a:cs typeface="Courier New" pitchFamily="49" charset="0"/>
              </a:rPr>
              <a:t> (</a:t>
            </a:r>
            <a:r>
              <a:rPr lang="en-US" sz="1000" b="1" dirty="0" err="1" smtClean="0">
                <a:solidFill>
                  <a:srgbClr val="010001"/>
                </a:solidFill>
                <a:latin typeface="Courier New" pitchFamily="49" charset="0"/>
                <a:cs typeface="Courier New" pitchFamily="49" charset="0"/>
              </a:rPr>
              <a:t>CorridorHandleVector</a:t>
            </a:r>
            <a:r>
              <a:rPr lang="en-US" sz="1000" b="1" dirty="0">
                <a:solidFill>
                  <a:prstClr val="black"/>
                </a:solidFill>
                <a:latin typeface="Courier New" pitchFamily="49" charset="0"/>
                <a:cs typeface="Courier New" pitchFamily="49" charset="0"/>
              </a:rPr>
              <a:t>::</a:t>
            </a:r>
            <a:r>
              <a:rPr lang="en-US" sz="1000" b="1" dirty="0">
                <a:solidFill>
                  <a:srgbClr val="010001"/>
                </a:solidFill>
                <a:latin typeface="Courier New" pitchFamily="49" charset="0"/>
                <a:cs typeface="Courier New" pitchFamily="49" charset="0"/>
              </a:rPr>
              <a:t>iterator</a:t>
            </a:r>
            <a:r>
              <a:rPr lang="en-US" sz="1000" b="1" dirty="0">
                <a:solidFill>
                  <a:prstClr val="black"/>
                </a:solidFill>
                <a:latin typeface="Courier New" pitchFamily="49" charset="0"/>
                <a:cs typeface="Courier New" pitchFamily="49" charset="0"/>
              </a:rPr>
              <a:t> </a:t>
            </a:r>
            <a:r>
              <a:rPr lang="en-US" sz="1000" b="1" dirty="0">
                <a:solidFill>
                  <a:srgbClr val="010001"/>
                </a:solidFill>
                <a:latin typeface="Courier New" pitchFamily="49" charset="0"/>
                <a:cs typeface="Courier New" pitchFamily="49" charset="0"/>
              </a:rPr>
              <a:t>it</a:t>
            </a:r>
            <a:r>
              <a:rPr lang="en-US" sz="1000" b="1" dirty="0">
                <a:solidFill>
                  <a:prstClr val="black"/>
                </a:solidFill>
                <a:latin typeface="Courier New" pitchFamily="49" charset="0"/>
                <a:cs typeface="Courier New" pitchFamily="49" charset="0"/>
              </a:rPr>
              <a:t>=</a:t>
            </a:r>
            <a:r>
              <a:rPr lang="en-US" sz="1000" b="1" dirty="0" err="1">
                <a:solidFill>
                  <a:srgbClr val="010001"/>
                </a:solidFill>
                <a:latin typeface="Courier New" pitchFamily="49" charset="0"/>
                <a:cs typeface="Courier New" pitchFamily="49" charset="0"/>
              </a:rPr>
              <a:t>allBegin</a:t>
            </a:r>
            <a:r>
              <a:rPr lang="en-US" sz="1000" b="1" dirty="0" smtClean="0">
                <a:solidFill>
                  <a:prstClr val="black"/>
                </a:solidFill>
                <a:latin typeface="Courier New" pitchFamily="49" charset="0"/>
                <a:cs typeface="Courier New" pitchFamily="49" charset="0"/>
              </a:rPr>
              <a:t>; </a:t>
            </a:r>
            <a:r>
              <a:rPr lang="en-US" sz="1000" b="1" dirty="0" smtClean="0">
                <a:solidFill>
                  <a:srgbClr val="010001"/>
                </a:solidFill>
                <a:latin typeface="Courier New" pitchFamily="49" charset="0"/>
                <a:cs typeface="Courier New" pitchFamily="49" charset="0"/>
              </a:rPr>
              <a:t>it</a:t>
            </a:r>
            <a:r>
              <a:rPr lang="en-US" sz="1000" b="1" dirty="0">
                <a:solidFill>
                  <a:prstClr val="black"/>
                </a:solidFill>
                <a:latin typeface="Courier New" pitchFamily="49" charset="0"/>
                <a:cs typeface="Courier New" pitchFamily="49" charset="0"/>
              </a:rPr>
              <a:t>!=</a:t>
            </a:r>
            <a:r>
              <a:rPr lang="en-US" sz="1000" b="1" dirty="0" err="1">
                <a:solidFill>
                  <a:srgbClr val="010001"/>
                </a:solidFill>
                <a:latin typeface="Courier New" pitchFamily="49" charset="0"/>
                <a:cs typeface="Courier New" pitchFamily="49" charset="0"/>
              </a:rPr>
              <a:t>allEnd</a:t>
            </a:r>
            <a:r>
              <a:rPr lang="en-US" sz="1000" b="1" dirty="0" smtClean="0">
                <a:solidFill>
                  <a:prstClr val="black"/>
                </a:solidFill>
                <a:latin typeface="Courier New" pitchFamily="49" charset="0"/>
                <a:cs typeface="Courier New" pitchFamily="49" charset="0"/>
              </a:rPr>
              <a:t>; ++</a:t>
            </a:r>
            <a:r>
              <a:rPr lang="en-US" sz="1000" b="1" dirty="0">
                <a:solidFill>
                  <a:srgbClr val="010001"/>
                </a:solidFill>
                <a:latin typeface="Courier New" pitchFamily="49" charset="0"/>
                <a:cs typeface="Courier New" pitchFamily="49" charset="0"/>
              </a:rPr>
              <a:t>it</a:t>
            </a:r>
            <a:r>
              <a:rPr lang="en-US" sz="1000" b="1" dirty="0">
                <a:solidFill>
                  <a:prstClr val="black"/>
                </a:solidFill>
                <a:latin typeface="Courier New" pitchFamily="49" charset="0"/>
                <a:cs typeface="Courier New" pitchFamily="49" charset="0"/>
              </a:rPr>
              <a:t>)</a:t>
            </a:r>
          </a:p>
          <a:p>
            <a:r>
              <a:rPr lang="sv-SE" sz="1000" b="1" dirty="0">
                <a:solidFill>
                  <a:prstClr val="black"/>
                </a:solidFill>
                <a:latin typeface="Courier New" pitchFamily="49" charset="0"/>
                <a:cs typeface="Courier New" pitchFamily="49" charset="0"/>
              </a:rPr>
              <a:t>	</a:t>
            </a:r>
            <a:r>
              <a:rPr lang="sv-SE" sz="1000" b="1" dirty="0">
                <a:solidFill>
                  <a:srgbClr val="010001"/>
                </a:solidFill>
                <a:latin typeface="Courier New" pitchFamily="49" charset="0"/>
                <a:cs typeface="Courier New" pitchFamily="49" charset="0"/>
              </a:rPr>
              <a:t>copyCorridorToHandle</a:t>
            </a:r>
            <a:r>
              <a:rPr lang="sv-SE" sz="1000" b="1" dirty="0">
                <a:solidFill>
                  <a:prstClr val="black"/>
                </a:solidFill>
                <a:latin typeface="Courier New" pitchFamily="49" charset="0"/>
                <a:cs typeface="Courier New" pitchFamily="49" charset="0"/>
              </a:rPr>
              <a:t>(</a:t>
            </a:r>
            <a:r>
              <a:rPr lang="sv-SE" sz="1000" b="1" dirty="0">
                <a:solidFill>
                  <a:srgbClr val="010001"/>
                </a:solidFill>
                <a:latin typeface="Courier New" pitchFamily="49" charset="0"/>
                <a:cs typeface="Courier New" pitchFamily="49" charset="0"/>
              </a:rPr>
              <a:t>it</a:t>
            </a:r>
            <a:r>
              <a:rPr lang="sv-SE" sz="1000" b="1" dirty="0">
                <a:solidFill>
                  <a:prstClr val="black"/>
                </a:solidFill>
                <a:latin typeface="Courier New" pitchFamily="49" charset="0"/>
                <a:cs typeface="Courier New" pitchFamily="49" charset="0"/>
              </a:rPr>
              <a:t>-&gt;</a:t>
            </a:r>
            <a:r>
              <a:rPr lang="sv-SE" sz="1000" b="1" dirty="0">
                <a:solidFill>
                  <a:srgbClr val="010001"/>
                </a:solidFill>
                <a:latin typeface="Courier New" pitchFamily="49" charset="0"/>
                <a:cs typeface="Courier New" pitchFamily="49" charset="0"/>
              </a:rPr>
              <a:t>corridor</a:t>
            </a:r>
            <a:r>
              <a:rPr lang="sv-SE" sz="1000" b="1" dirty="0">
                <a:solidFill>
                  <a:prstClr val="black"/>
                </a:solidFill>
                <a:latin typeface="Courier New" pitchFamily="49" charset="0"/>
                <a:cs typeface="Courier New" pitchFamily="49" charset="0"/>
              </a:rPr>
              <a:t>, *</a:t>
            </a:r>
            <a:r>
              <a:rPr lang="sv-SE" sz="1000" b="1" dirty="0">
                <a:solidFill>
                  <a:srgbClr val="010001"/>
                </a:solidFill>
                <a:latin typeface="Courier New" pitchFamily="49" charset="0"/>
                <a:cs typeface="Courier New" pitchFamily="49" charset="0"/>
              </a:rPr>
              <a:t>it</a:t>
            </a:r>
            <a:r>
              <a:rPr lang="sv-SE" sz="1000" b="1" dirty="0">
                <a:solidFill>
                  <a:prstClr val="black"/>
                </a:solidFill>
                <a:latin typeface="Courier New" pitchFamily="49" charset="0"/>
                <a:cs typeface="Courier New" pitchFamily="49" charset="0"/>
              </a:rPr>
              <a:t>-&gt;</a:t>
            </a:r>
            <a:r>
              <a:rPr lang="sv-SE" sz="1000" b="1" dirty="0">
                <a:solidFill>
                  <a:srgbClr val="010001"/>
                </a:solidFill>
                <a:latin typeface="Courier New" pitchFamily="49" charset="0"/>
                <a:cs typeface="Courier New" pitchFamily="49" charset="0"/>
              </a:rPr>
              <a:t>handle</a:t>
            </a:r>
            <a:r>
              <a:rPr lang="sv-SE" sz="1000" b="1" dirty="0" smtClean="0">
                <a:solidFill>
                  <a:prstClr val="black"/>
                </a:solidFill>
                <a:latin typeface="Courier New" pitchFamily="49" charset="0"/>
                <a:cs typeface="Courier New" pitchFamily="49" charset="0"/>
              </a:rPr>
              <a:t>);</a:t>
            </a:r>
          </a:p>
          <a:p>
            <a:pPr marL="0" indent="0">
              <a:buNone/>
            </a:pPr>
            <a:r>
              <a:rPr lang="sv-SE" sz="1000" b="1" dirty="0">
                <a:solidFill>
                  <a:prstClr val="black"/>
                </a:solidFill>
                <a:latin typeface="Courier New" pitchFamily="49" charset="0"/>
                <a:cs typeface="Courier New" pitchFamily="49" charset="0"/>
              </a:rPr>
              <a:t>}</a:t>
            </a:r>
            <a:endParaRPr lang="sv-SE" sz="1000" b="1" dirty="0" smtClean="0">
              <a:solidFill>
                <a:schemeClr val="bg1"/>
              </a:solidFill>
              <a:latin typeface="Courier New" pitchFamily="49" charset="0"/>
              <a:cs typeface="Courier New" pitchFamily="49" charset="0"/>
            </a:endParaRPr>
          </a:p>
        </p:txBody>
      </p:sp>
      <p:sp>
        <p:nvSpPr>
          <p:cNvPr id="3" name="Title 2"/>
          <p:cNvSpPr>
            <a:spLocks noGrp="1"/>
          </p:cNvSpPr>
          <p:nvPr>
            <p:ph type="title"/>
          </p:nvPr>
        </p:nvSpPr>
        <p:spPr/>
        <p:txBody>
          <a:bodyPr/>
          <a:lstStyle/>
          <a:p>
            <a:r>
              <a:rPr lang="sv-SE" dirty="0"/>
              <a:t>CORRIDOR </a:t>
            </a:r>
            <a:r>
              <a:rPr lang="sv-SE" dirty="0" smtClean="0"/>
              <a:t>STEP 2-4</a:t>
            </a:r>
            <a:endParaRPr lang="sv-SE"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72200" y="1707654"/>
            <a:ext cx="2376264" cy="222295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72200" y="1699146"/>
            <a:ext cx="2376264" cy="222295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72200" y="1699146"/>
            <a:ext cx="2376264" cy="222295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372200" y="1698898"/>
            <a:ext cx="2376264" cy="2222957"/>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372200" y="1698898"/>
            <a:ext cx="2376264" cy="2222957"/>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372200" y="1698898"/>
            <a:ext cx="2376264" cy="2222957"/>
          </a:xfrm>
          <a:prstGeom prst="rect">
            <a:avLst/>
          </a:prstGeom>
        </p:spPr>
      </p:pic>
      <p:sp>
        <p:nvSpPr>
          <p:cNvPr id="10" name="Rectangle 9"/>
          <p:cNvSpPr/>
          <p:nvPr/>
        </p:nvSpPr>
        <p:spPr>
          <a:xfrm>
            <a:off x="3779912" y="1635646"/>
            <a:ext cx="93610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xmlns="" val="381767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4" presetClass="entr" presetSubtype="1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4" presetClass="entr" presetSubtype="1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par>
                                <p:cTn id="26" presetID="10" presetClass="exit" presetSubtype="0" fill="hold" grpId="1" nodeType="with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par>
                                <p:cTn id="35" presetID="14" presetClass="entr" presetSubtype="1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
                                            <p:txEl>
                                              <p:pRg st="13" end="13"/>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
                                            <p:txEl>
                                              <p:pRg st="14" end="14"/>
                                            </p:txEl>
                                          </p:spTgt>
                                        </p:tgtEl>
                                        <p:attrNameLst>
                                          <p:attrName>style.visibility</p:attrName>
                                        </p:attrNameLst>
                                      </p:cBhvr>
                                      <p:to>
                                        <p:strVal val="visible"/>
                                      </p:to>
                                    </p:set>
                                  </p:childTnLst>
                                </p:cTn>
                              </p:par>
                              <p:par>
                                <p:cTn id="44" presetID="14" presetClass="entr" presetSubtype="1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6" end="1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
                                            <p:txEl>
                                              <p:pRg st="17" end="17"/>
                                            </p:txEl>
                                          </p:spTgt>
                                        </p:tgtEl>
                                        <p:attrNameLst>
                                          <p:attrName>style.visibility</p:attrName>
                                        </p:attrNameLst>
                                      </p:cBhvr>
                                      <p:to>
                                        <p:strVal val="visible"/>
                                      </p:to>
                                    </p:set>
                                  </p:childTnLst>
                                </p:cTn>
                              </p:par>
                              <p:par>
                                <p:cTn id="53" presetID="14" presetClass="entr" presetSubtype="1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randombar(horizontal)">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
                                            <p:txEl>
                                              <p:pRg st="19" end="19"/>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
                                            <p:txEl>
                                              <p:pRg st="20" end="20"/>
                                            </p:txEl>
                                          </p:spTgt>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a:t>NavPOWER MANAGEr</a:t>
            </a:r>
          </a:p>
        </p:txBody>
      </p:sp>
      <p:sp>
        <p:nvSpPr>
          <p:cNvPr id="4" name="Text Placeholder 1"/>
          <p:cNvSpPr>
            <a:spLocks noGrp="1"/>
          </p:cNvSpPr>
          <p:nvPr>
            <p:ph type="body" sz="quarter" idx="10"/>
          </p:nvPr>
        </p:nvSpPr>
        <p:spPr>
          <a:solidFill>
            <a:schemeClr val="tx1"/>
          </a:solidFill>
        </p:spPr>
        <p:txBody>
          <a:bodyPr/>
          <a:lstStyle/>
          <a:p>
            <a:endParaRPr lang="sv-SE" sz="1000" dirty="0" smtClean="0">
              <a:solidFill>
                <a:srgbClr val="0000FF"/>
              </a:solidFill>
              <a:latin typeface="Courier New" pitchFamily="49" charset="0"/>
              <a:cs typeface="Courier New" pitchFamily="49" charset="0"/>
            </a:endParaRPr>
          </a:p>
          <a:p>
            <a:r>
              <a:rPr lang="sv-SE" sz="1100" b="1" dirty="0" smtClean="0">
                <a:solidFill>
                  <a:srgbClr val="0000FF"/>
                </a:solidFill>
                <a:latin typeface="Courier New" pitchFamily="49" charset="0"/>
                <a:cs typeface="Courier New" pitchFamily="49" charset="0"/>
              </a:rPr>
              <a:t>void</a:t>
            </a:r>
            <a:r>
              <a:rPr lang="sv-SE" sz="1100" b="1" dirty="0" smtClean="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NavPowerManager</a:t>
            </a:r>
            <a:r>
              <a:rPr lang="sv-SE" sz="1100" b="1" dirty="0">
                <a:solidFill>
                  <a:prstClr val="black"/>
                </a:solidFill>
                <a:latin typeface="Courier New" pitchFamily="49" charset="0"/>
                <a:cs typeface="Courier New" pitchFamily="49" charset="0"/>
              </a:rPr>
              <a:t>::</a:t>
            </a:r>
            <a:r>
              <a:rPr lang="sv-SE" sz="1100" b="1" dirty="0">
                <a:solidFill>
                  <a:srgbClr val="010001"/>
                </a:solidFill>
                <a:latin typeface="Courier New" pitchFamily="49" charset="0"/>
                <a:cs typeface="Courier New" pitchFamily="49" charset="0"/>
              </a:rPr>
              <a:t>update</a:t>
            </a:r>
            <a:r>
              <a:rPr lang="sv-SE" sz="1100" b="1" dirty="0">
                <a:solidFill>
                  <a:prstClr val="black"/>
                </a:solidFill>
                <a:latin typeface="Courier New" pitchFamily="49" charset="0"/>
                <a:cs typeface="Courier New" pitchFamily="49" charset="0"/>
              </a:rPr>
              <a:t>(</a:t>
            </a:r>
            <a:r>
              <a:rPr lang="sv-SE" sz="1100" b="1" dirty="0">
                <a:solidFill>
                  <a:srgbClr val="0000FF"/>
                </a:solidFill>
                <a:latin typeface="Courier New" pitchFamily="49" charset="0"/>
                <a:cs typeface="Courier New" pitchFamily="49" charset="0"/>
              </a:rPr>
              <a:t>float</a:t>
            </a:r>
            <a:r>
              <a:rPr lang="sv-SE" sz="1100" b="1" dirty="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frameTime</a:t>
            </a:r>
            <a:r>
              <a:rPr lang="sv-SE" sz="1100" b="1" dirty="0">
                <a:solidFill>
                  <a:prstClr val="black"/>
                </a:solidFill>
                <a:latin typeface="Courier New" pitchFamily="49" charset="0"/>
                <a:cs typeface="Courier New" pitchFamily="49" charset="0"/>
              </a:rPr>
              <a:t>) </a:t>
            </a:r>
          </a:p>
          <a:p>
            <a:r>
              <a:rPr lang="sv-SE" sz="1100" b="1" dirty="0">
                <a:solidFill>
                  <a:prstClr val="black"/>
                </a:solidFill>
                <a:latin typeface="Courier New" pitchFamily="49" charset="0"/>
                <a:cs typeface="Courier New" pitchFamily="49" charset="0"/>
              </a:rPr>
              <a:t>{</a:t>
            </a:r>
          </a:p>
          <a:p>
            <a:pPr marL="360362" lvl="1" indent="0">
              <a:buNone/>
            </a:pPr>
            <a:r>
              <a:rPr lang="sv-SE" sz="1100" b="1" dirty="0" smtClean="0">
                <a:solidFill>
                  <a:srgbClr val="010001"/>
                </a:solidFill>
                <a:latin typeface="Courier New" pitchFamily="49" charset="0"/>
                <a:cs typeface="Courier New" pitchFamily="49" charset="0"/>
              </a:rPr>
              <a:t>       m_streamingManager.update</a:t>
            </a:r>
            <a:r>
              <a:rPr lang="sv-SE" sz="1100" b="1" dirty="0" smtClean="0">
                <a:solidFill>
                  <a:prstClr val="black"/>
                </a:solidFill>
                <a:latin typeface="Courier New" pitchFamily="49" charset="0"/>
                <a:cs typeface="Courier New" pitchFamily="49" charset="0"/>
              </a:rPr>
              <a:t>();</a:t>
            </a:r>
          </a:p>
          <a:p>
            <a:pPr marL="360362" lvl="1" indent="0">
              <a:buNone/>
            </a:pPr>
            <a:endParaRPr lang="sv-SE" sz="1100" b="1" dirty="0">
              <a:solidFill>
                <a:prstClr val="black"/>
              </a:solidFill>
              <a:latin typeface="Courier New" pitchFamily="49" charset="0"/>
              <a:cs typeface="Courier New" pitchFamily="49" charset="0"/>
            </a:endParaRPr>
          </a:p>
          <a:p>
            <a:pPr marL="360362" lvl="1" indent="0">
              <a:buNone/>
            </a:pPr>
            <a:r>
              <a:rPr lang="sv-SE" sz="1100" b="1" dirty="0" smtClean="0">
                <a:solidFill>
                  <a:prstClr val="black"/>
                </a:solidFill>
                <a:latin typeface="Courier New" pitchFamily="49" charset="0"/>
                <a:cs typeface="Courier New" pitchFamily="49" charset="0"/>
              </a:rPr>
              <a:t>       </a:t>
            </a:r>
            <a:r>
              <a:rPr lang="sv-SE" sz="1100" b="1" dirty="0" smtClean="0">
                <a:solidFill>
                  <a:srgbClr val="010001"/>
                </a:solidFill>
                <a:latin typeface="Courier New" pitchFamily="49" charset="0"/>
                <a:cs typeface="Courier New" pitchFamily="49" charset="0"/>
              </a:rPr>
              <a:t>m_destructionManager.update</a:t>
            </a:r>
            <a:r>
              <a:rPr lang="sv-SE" sz="1100" b="1" dirty="0">
                <a:solidFill>
                  <a:prstClr val="black"/>
                </a:solidFill>
                <a:latin typeface="Courier New" pitchFamily="49" charset="0"/>
                <a:cs typeface="Courier New" pitchFamily="49" charset="0"/>
              </a:rPr>
              <a:t>();</a:t>
            </a:r>
            <a:endParaRPr lang="sv-SE" sz="1100" b="1" dirty="0" smtClean="0">
              <a:solidFill>
                <a:prstClr val="black"/>
              </a:solidFill>
              <a:latin typeface="Courier New" pitchFamily="49" charset="0"/>
              <a:cs typeface="Courier New" pitchFamily="49" charset="0"/>
            </a:endParaRPr>
          </a:p>
          <a:p>
            <a:pPr marL="360362" lvl="1" indent="0">
              <a:buNone/>
            </a:pPr>
            <a:endParaRPr lang="sv-SE" sz="1100" b="1" dirty="0">
              <a:solidFill>
                <a:prstClr val="black"/>
              </a:solidFill>
              <a:latin typeface="Courier New" pitchFamily="49" charset="0"/>
              <a:cs typeface="Courier New" pitchFamily="49" charset="0"/>
            </a:endParaRPr>
          </a:p>
          <a:p>
            <a:r>
              <a:rPr lang="sv-SE" sz="1100" b="1" dirty="0" smtClean="0">
                <a:solidFill>
                  <a:prstClr val="black"/>
                </a:solidFill>
                <a:latin typeface="Courier New" pitchFamily="49" charset="0"/>
                <a:cs typeface="Courier New" pitchFamily="49" charset="0"/>
              </a:rPr>
              <a:t>	</a:t>
            </a:r>
            <a:r>
              <a:rPr lang="sv-SE" sz="1100" b="1" dirty="0" smtClean="0">
                <a:solidFill>
                  <a:srgbClr val="010001"/>
                </a:solidFill>
                <a:latin typeface="Courier New" pitchFamily="49" charset="0"/>
                <a:cs typeface="Courier New" pitchFamily="49" charset="0"/>
              </a:rPr>
              <a:t>m_obstacleManager</a:t>
            </a:r>
            <a:r>
              <a:rPr lang="sv-SE" sz="1100" b="1" dirty="0" smtClean="0">
                <a:solidFill>
                  <a:prstClr val="black"/>
                </a:solidFill>
                <a:latin typeface="Courier New" pitchFamily="49" charset="0"/>
                <a:cs typeface="Courier New" pitchFamily="49" charset="0"/>
              </a:rPr>
              <a:t>.</a:t>
            </a:r>
            <a:r>
              <a:rPr lang="sv-SE" sz="1100" b="1" dirty="0" smtClean="0">
                <a:solidFill>
                  <a:srgbClr val="010001"/>
                </a:solidFill>
                <a:latin typeface="Courier New" pitchFamily="49" charset="0"/>
                <a:cs typeface="Courier New" pitchFamily="49" charset="0"/>
              </a:rPr>
              <a:t>update</a:t>
            </a:r>
            <a:r>
              <a:rPr lang="sv-SE" sz="1100" b="1" dirty="0" smtClean="0">
                <a:solidFill>
                  <a:prstClr val="black"/>
                </a:solidFill>
                <a:latin typeface="Courier New" pitchFamily="49" charset="0"/>
                <a:cs typeface="Courier New" pitchFamily="49" charset="0"/>
              </a:rPr>
              <a:t>();</a:t>
            </a:r>
          </a:p>
          <a:p>
            <a:endParaRPr lang="sv-SE" sz="1100" b="1" dirty="0">
              <a:solidFill>
                <a:prstClr val="black"/>
              </a:solidFill>
              <a:latin typeface="Courier New" pitchFamily="49" charset="0"/>
              <a:cs typeface="Courier New" pitchFamily="49" charset="0"/>
            </a:endParaRPr>
          </a:p>
          <a:p>
            <a:r>
              <a:rPr lang="sv-SE" sz="1100" b="1" dirty="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bfx</a:t>
            </a:r>
            <a:r>
              <a:rPr lang="sv-SE" sz="1100" b="1" dirty="0">
                <a:solidFill>
                  <a:prstClr val="black"/>
                </a:solidFill>
                <a:latin typeface="Courier New" pitchFamily="49" charset="0"/>
                <a:cs typeface="Courier New" pitchFamily="49" charset="0"/>
              </a:rPr>
              <a:t>::</a:t>
            </a:r>
            <a:r>
              <a:rPr lang="sv-SE" sz="1100" b="1" dirty="0">
                <a:solidFill>
                  <a:srgbClr val="010001"/>
                </a:solidFill>
                <a:latin typeface="Courier New" pitchFamily="49" charset="0"/>
                <a:cs typeface="Courier New" pitchFamily="49" charset="0"/>
              </a:rPr>
              <a:t>SystemSimulate</a:t>
            </a:r>
            <a:r>
              <a:rPr lang="sv-SE" sz="1100" b="1" dirty="0">
                <a:solidFill>
                  <a:prstClr val="black"/>
                </a:solidFill>
                <a:latin typeface="Courier New" pitchFamily="49" charset="0"/>
                <a:cs typeface="Courier New" pitchFamily="49" charset="0"/>
              </a:rPr>
              <a:t>( </a:t>
            </a:r>
            <a:r>
              <a:rPr lang="sv-SE" sz="1100" b="1" dirty="0">
                <a:solidFill>
                  <a:srgbClr val="010001"/>
                </a:solidFill>
                <a:latin typeface="Courier New" pitchFamily="49" charset="0"/>
                <a:cs typeface="Courier New" pitchFamily="49" charset="0"/>
              </a:rPr>
              <a:t>frameTime</a:t>
            </a:r>
            <a:r>
              <a:rPr lang="sv-SE" sz="1100" b="1" dirty="0">
                <a:solidFill>
                  <a:prstClr val="black"/>
                </a:solidFill>
                <a:latin typeface="Courier New" pitchFamily="49" charset="0"/>
                <a:cs typeface="Courier New" pitchFamily="49" charset="0"/>
              </a:rPr>
              <a:t> </a:t>
            </a:r>
            <a:r>
              <a:rPr lang="sv-SE" sz="1100" b="1" dirty="0" smtClean="0">
                <a:solidFill>
                  <a:prstClr val="black"/>
                </a:solidFill>
                <a:latin typeface="Courier New" pitchFamily="49" charset="0"/>
                <a:cs typeface="Courier New" pitchFamily="49" charset="0"/>
              </a:rPr>
              <a:t>);</a:t>
            </a:r>
          </a:p>
          <a:p>
            <a:endParaRPr lang="sv-SE" sz="1100" b="1" dirty="0">
              <a:solidFill>
                <a:prstClr val="black"/>
              </a:solidFill>
              <a:latin typeface="Courier New" pitchFamily="49" charset="0"/>
              <a:cs typeface="Courier New" pitchFamily="49" charset="0"/>
            </a:endParaRPr>
          </a:p>
          <a:p>
            <a:r>
              <a:rPr lang="en-US" sz="1100" b="1" dirty="0" smtClean="0">
                <a:solidFill>
                  <a:prstClr val="black"/>
                </a:solidFill>
                <a:latin typeface="Courier New" pitchFamily="49" charset="0"/>
                <a:cs typeface="Courier New" pitchFamily="49" charset="0"/>
              </a:rPr>
              <a:t>	</a:t>
            </a:r>
            <a:r>
              <a:rPr lang="en-US" sz="1100" b="1" dirty="0" smtClean="0">
                <a:solidFill>
                  <a:srgbClr val="0000FF"/>
                </a:solidFill>
                <a:latin typeface="Courier New" pitchFamily="49" charset="0"/>
                <a:cs typeface="Courier New" pitchFamily="49" charset="0"/>
              </a:rPr>
              <a:t>for</a:t>
            </a:r>
            <a:r>
              <a:rPr lang="en-US" sz="1100" b="1" dirty="0" smtClean="0">
                <a:solidFill>
                  <a:prstClr val="black"/>
                </a:solidFill>
                <a:latin typeface="Courier New" pitchFamily="49" charset="0"/>
                <a:cs typeface="Courier New" pitchFamily="49" charset="0"/>
              </a:rPr>
              <a:t> (</a:t>
            </a:r>
            <a:r>
              <a:rPr lang="en-US" sz="1100" b="1" dirty="0" err="1" smtClean="0">
                <a:solidFill>
                  <a:srgbClr val="010001"/>
                </a:solidFill>
                <a:latin typeface="Courier New" pitchFamily="49" charset="0"/>
                <a:cs typeface="Courier New" pitchFamily="49" charset="0"/>
              </a:rPr>
              <a:t>PathfinderVector</a:t>
            </a:r>
            <a:r>
              <a:rPr lang="en-US" sz="1100" b="1" dirty="0" smtClean="0">
                <a:solidFill>
                  <a:prstClr val="black"/>
                </a:solidFill>
                <a:latin typeface="Courier New" pitchFamily="49" charset="0"/>
                <a:cs typeface="Courier New" pitchFamily="49" charset="0"/>
              </a:rPr>
              <a:t>::</a:t>
            </a:r>
            <a:r>
              <a:rPr lang="en-US" sz="1100" b="1" dirty="0" err="1" smtClean="0">
                <a:solidFill>
                  <a:srgbClr val="010001"/>
                </a:solidFill>
                <a:latin typeface="Courier New" pitchFamily="49" charset="0"/>
                <a:cs typeface="Courier New" pitchFamily="49" charset="0"/>
              </a:rPr>
              <a:t>const_iterator</a:t>
            </a:r>
            <a:r>
              <a:rPr lang="en-US" sz="1100" b="1" dirty="0" smtClean="0">
                <a:solidFill>
                  <a:prstClr val="black"/>
                </a:solidFill>
                <a:latin typeface="Courier New" pitchFamily="49" charset="0"/>
                <a:cs typeface="Courier New" pitchFamily="49" charset="0"/>
              </a:rPr>
              <a:t> </a:t>
            </a:r>
            <a:r>
              <a:rPr lang="en-US" sz="1100" b="1" dirty="0" smtClean="0">
                <a:solidFill>
                  <a:srgbClr val="010001"/>
                </a:solidFill>
                <a:latin typeface="Courier New" pitchFamily="49" charset="0"/>
                <a:cs typeface="Courier New" pitchFamily="49" charset="0"/>
              </a:rPr>
              <a:t>it</a:t>
            </a:r>
            <a:r>
              <a:rPr lang="en-US" sz="1100" b="1" dirty="0" smtClean="0">
                <a:solidFill>
                  <a:prstClr val="black"/>
                </a:solidFill>
                <a:latin typeface="Courier New" pitchFamily="49" charset="0"/>
                <a:cs typeface="Courier New" pitchFamily="49" charset="0"/>
              </a:rPr>
              <a:t>=</a:t>
            </a:r>
            <a:r>
              <a:rPr lang="en-US" sz="1100" b="1" dirty="0" err="1" smtClean="0">
                <a:solidFill>
                  <a:srgbClr val="010001"/>
                </a:solidFill>
                <a:latin typeface="Courier New" pitchFamily="49" charset="0"/>
                <a:cs typeface="Courier New" pitchFamily="49" charset="0"/>
              </a:rPr>
              <a:t>m_pathfinders</a:t>
            </a:r>
            <a:r>
              <a:rPr lang="en-US" sz="1100" b="1" dirty="0" err="1" smtClean="0">
                <a:solidFill>
                  <a:prstClr val="black"/>
                </a:solidFill>
                <a:latin typeface="Courier New" pitchFamily="49" charset="0"/>
                <a:cs typeface="Courier New" pitchFamily="49" charset="0"/>
              </a:rPr>
              <a:t>.</a:t>
            </a:r>
            <a:r>
              <a:rPr lang="en-US" sz="1100" b="1" dirty="0" err="1" smtClean="0">
                <a:solidFill>
                  <a:srgbClr val="010001"/>
                </a:solidFill>
                <a:latin typeface="Courier New" pitchFamily="49" charset="0"/>
                <a:cs typeface="Courier New" pitchFamily="49" charset="0"/>
              </a:rPr>
              <a:t>begin</a:t>
            </a:r>
            <a:r>
              <a:rPr lang="en-US" sz="1100" b="1" dirty="0" smtClean="0">
                <a:solidFill>
                  <a:prstClr val="black"/>
                </a:solidFill>
                <a:latin typeface="Courier New" pitchFamily="49" charset="0"/>
                <a:cs typeface="Courier New" pitchFamily="49" charset="0"/>
              </a:rPr>
              <a:t>(), ...)</a:t>
            </a:r>
          </a:p>
          <a:p>
            <a:pPr lvl="1"/>
            <a:r>
              <a:rPr lang="sv-SE" sz="1100" b="1" dirty="0" smtClean="0">
                <a:solidFill>
                  <a:prstClr val="black"/>
                </a:solidFill>
                <a:latin typeface="Courier New" pitchFamily="49" charset="0"/>
                <a:cs typeface="Courier New" pitchFamily="49" charset="0"/>
              </a:rPr>
              <a:t>	(</a:t>
            </a:r>
            <a:r>
              <a:rPr lang="sv-SE" sz="1100" b="1" dirty="0" smtClean="0">
                <a:solidFill>
                  <a:srgbClr val="010001"/>
                </a:solidFill>
                <a:latin typeface="Courier New" pitchFamily="49" charset="0"/>
                <a:cs typeface="Courier New" pitchFamily="49" charset="0"/>
              </a:rPr>
              <a:t>**it).updatePaths</a:t>
            </a:r>
            <a:r>
              <a:rPr lang="sv-SE" sz="1100" b="1" dirty="0" smtClean="0">
                <a:solidFill>
                  <a:prstClr val="black"/>
                </a:solidFill>
                <a:latin typeface="Courier New" pitchFamily="49" charset="0"/>
                <a:cs typeface="Courier New" pitchFamily="49" charset="0"/>
              </a:rPr>
              <a:t>();</a:t>
            </a:r>
          </a:p>
          <a:p>
            <a:endParaRPr lang="sv-SE" sz="1100" b="1" dirty="0" smtClean="0">
              <a:solidFill>
                <a:prstClr val="black"/>
              </a:solidFill>
              <a:latin typeface="Courier New" pitchFamily="49" charset="0"/>
              <a:cs typeface="Courier New" pitchFamily="49" charset="0"/>
            </a:endParaRPr>
          </a:p>
          <a:p>
            <a:r>
              <a:rPr lang="en-US" sz="1100" b="1" dirty="0">
                <a:solidFill>
                  <a:prstClr val="black"/>
                </a:solidFill>
                <a:latin typeface="Courier New" pitchFamily="49" charset="0"/>
                <a:cs typeface="Courier New" pitchFamily="49" charset="0"/>
              </a:rPr>
              <a:t>	</a:t>
            </a:r>
            <a:r>
              <a:rPr lang="en-US" sz="1100" b="1" dirty="0">
                <a:solidFill>
                  <a:srgbClr val="0000FF"/>
                </a:solidFill>
                <a:latin typeface="Courier New" pitchFamily="49" charset="0"/>
                <a:cs typeface="Courier New" pitchFamily="49" charset="0"/>
              </a:rPr>
              <a:t>for</a:t>
            </a:r>
            <a:r>
              <a:rPr lang="en-US" sz="1100" b="1" dirty="0">
                <a:solidFill>
                  <a:prstClr val="black"/>
                </a:solidFill>
                <a:latin typeface="Courier New" pitchFamily="49" charset="0"/>
                <a:cs typeface="Courier New" pitchFamily="49" charset="0"/>
              </a:rPr>
              <a:t> (</a:t>
            </a:r>
            <a:r>
              <a:rPr lang="en-US" sz="1100" b="1" dirty="0" err="1">
                <a:solidFill>
                  <a:srgbClr val="010001"/>
                </a:solidFill>
                <a:latin typeface="Courier New" pitchFamily="49" charset="0"/>
                <a:cs typeface="Courier New" pitchFamily="49" charset="0"/>
              </a:rPr>
              <a:t>PathfinderVector</a:t>
            </a:r>
            <a:r>
              <a:rPr lang="en-US" sz="1100" b="1" dirty="0">
                <a:solidFill>
                  <a:prstClr val="black"/>
                </a:solidFill>
                <a:latin typeface="Courier New" pitchFamily="49" charset="0"/>
                <a:cs typeface="Courier New" pitchFamily="49" charset="0"/>
              </a:rPr>
              <a:t>::</a:t>
            </a:r>
            <a:r>
              <a:rPr lang="en-US" sz="1100" b="1" dirty="0" err="1">
                <a:solidFill>
                  <a:srgbClr val="010001"/>
                </a:solidFill>
                <a:latin typeface="Courier New" pitchFamily="49" charset="0"/>
                <a:cs typeface="Courier New" pitchFamily="49" charset="0"/>
              </a:rPr>
              <a:t>const_iterator</a:t>
            </a:r>
            <a:r>
              <a:rPr lang="en-US" sz="1100" b="1" dirty="0">
                <a:solidFill>
                  <a:prstClr val="black"/>
                </a:solidFill>
                <a:latin typeface="Courier New" pitchFamily="49" charset="0"/>
                <a:cs typeface="Courier New" pitchFamily="49" charset="0"/>
              </a:rPr>
              <a:t> </a:t>
            </a:r>
            <a:r>
              <a:rPr lang="en-US" sz="1100" b="1" dirty="0">
                <a:solidFill>
                  <a:srgbClr val="010001"/>
                </a:solidFill>
                <a:latin typeface="Courier New" pitchFamily="49" charset="0"/>
                <a:cs typeface="Courier New" pitchFamily="49" charset="0"/>
              </a:rPr>
              <a:t>it</a:t>
            </a:r>
            <a:r>
              <a:rPr lang="en-US" sz="1100" b="1" dirty="0">
                <a:solidFill>
                  <a:prstClr val="black"/>
                </a:solidFill>
                <a:latin typeface="Courier New" pitchFamily="49" charset="0"/>
                <a:cs typeface="Courier New" pitchFamily="49" charset="0"/>
              </a:rPr>
              <a:t>=</a:t>
            </a:r>
            <a:r>
              <a:rPr lang="en-US" sz="1100" b="1" dirty="0" err="1">
                <a:solidFill>
                  <a:srgbClr val="010001"/>
                </a:solidFill>
                <a:latin typeface="Courier New" pitchFamily="49" charset="0"/>
                <a:cs typeface="Courier New" pitchFamily="49" charset="0"/>
              </a:rPr>
              <a:t>m_pathfinders</a:t>
            </a:r>
            <a:r>
              <a:rPr lang="en-US" sz="1100" b="1" dirty="0" err="1">
                <a:solidFill>
                  <a:prstClr val="black"/>
                </a:solidFill>
                <a:latin typeface="Courier New" pitchFamily="49" charset="0"/>
                <a:cs typeface="Courier New" pitchFamily="49" charset="0"/>
              </a:rPr>
              <a:t>.</a:t>
            </a:r>
            <a:r>
              <a:rPr lang="en-US" sz="1100" b="1" dirty="0" err="1">
                <a:solidFill>
                  <a:srgbClr val="010001"/>
                </a:solidFill>
                <a:latin typeface="Courier New" pitchFamily="49" charset="0"/>
                <a:cs typeface="Courier New" pitchFamily="49" charset="0"/>
              </a:rPr>
              <a:t>begin</a:t>
            </a:r>
            <a:r>
              <a:rPr lang="en-US" sz="1100" b="1" dirty="0" smtClean="0">
                <a:solidFill>
                  <a:prstClr val="black"/>
                </a:solidFill>
                <a:latin typeface="Courier New" pitchFamily="49" charset="0"/>
                <a:cs typeface="Courier New" pitchFamily="49" charset="0"/>
              </a:rPr>
              <a:t>(), ...)</a:t>
            </a:r>
            <a:endParaRPr lang="en-US" sz="1100" b="1" dirty="0">
              <a:solidFill>
                <a:prstClr val="black"/>
              </a:solidFill>
              <a:latin typeface="Courier New" pitchFamily="49" charset="0"/>
              <a:cs typeface="Courier New" pitchFamily="49" charset="0"/>
            </a:endParaRPr>
          </a:p>
          <a:p>
            <a:pPr lvl="1"/>
            <a:r>
              <a:rPr lang="sv-SE" sz="1100" b="1" dirty="0" smtClean="0">
                <a:solidFill>
                  <a:prstClr val="black"/>
                </a:solidFill>
                <a:latin typeface="Courier New" pitchFamily="49" charset="0"/>
                <a:cs typeface="Courier New" pitchFamily="49" charset="0"/>
              </a:rPr>
              <a:t>	(</a:t>
            </a:r>
            <a:r>
              <a:rPr lang="sv-SE" sz="1100" b="1" dirty="0" smtClean="0">
                <a:solidFill>
                  <a:srgbClr val="010001"/>
                </a:solidFill>
                <a:latin typeface="Courier New" pitchFamily="49" charset="0"/>
                <a:cs typeface="Courier New" pitchFamily="49" charset="0"/>
              </a:rPr>
              <a:t>**it).notifyPathListeners</a:t>
            </a:r>
            <a:r>
              <a:rPr lang="sv-SE" sz="1100" b="1" dirty="0" smtClean="0">
                <a:solidFill>
                  <a:prstClr val="black"/>
                </a:solidFill>
                <a:latin typeface="Courier New" pitchFamily="49" charset="0"/>
                <a:cs typeface="Courier New" pitchFamily="49" charset="0"/>
              </a:rPr>
              <a:t>();</a:t>
            </a:r>
          </a:p>
          <a:p>
            <a:endParaRPr lang="en-US" sz="1100" b="1" dirty="0" smtClean="0">
              <a:solidFill>
                <a:prstClr val="black"/>
              </a:solidFill>
              <a:latin typeface="Courier New" pitchFamily="49" charset="0"/>
              <a:cs typeface="Courier New" pitchFamily="49" charset="0"/>
            </a:endParaRPr>
          </a:p>
          <a:p>
            <a:r>
              <a:rPr lang="en-US" sz="1100" b="1" dirty="0" smtClean="0">
                <a:solidFill>
                  <a:prstClr val="black"/>
                </a:solidFill>
                <a:latin typeface="Courier New" pitchFamily="49" charset="0"/>
                <a:cs typeface="Courier New" pitchFamily="49" charset="0"/>
              </a:rPr>
              <a:t>	</a:t>
            </a:r>
            <a:r>
              <a:rPr lang="en-US" sz="1100" b="1" dirty="0" smtClean="0">
                <a:solidFill>
                  <a:srgbClr val="0000FF"/>
                </a:solidFill>
                <a:latin typeface="Courier New" pitchFamily="49" charset="0"/>
                <a:cs typeface="Courier New" pitchFamily="49" charset="0"/>
              </a:rPr>
              <a:t>for</a:t>
            </a:r>
            <a:r>
              <a:rPr lang="en-US" sz="1100" b="1" dirty="0" smtClean="0">
                <a:solidFill>
                  <a:prstClr val="black"/>
                </a:solidFill>
                <a:latin typeface="Courier New" pitchFamily="49" charset="0"/>
                <a:cs typeface="Courier New" pitchFamily="49" charset="0"/>
              </a:rPr>
              <a:t> (</a:t>
            </a:r>
            <a:r>
              <a:rPr lang="en-US" sz="1100" b="1" dirty="0" err="1" smtClean="0">
                <a:solidFill>
                  <a:srgbClr val="010001"/>
                </a:solidFill>
                <a:latin typeface="Courier New" pitchFamily="49" charset="0"/>
                <a:cs typeface="Courier New" pitchFamily="49" charset="0"/>
              </a:rPr>
              <a:t>PositionGeneratorVector</a:t>
            </a:r>
            <a:r>
              <a:rPr lang="en-US" sz="1100" b="1" dirty="0" smtClean="0">
                <a:solidFill>
                  <a:prstClr val="black"/>
                </a:solidFill>
                <a:latin typeface="Courier New" pitchFamily="49" charset="0"/>
                <a:cs typeface="Courier New" pitchFamily="49" charset="0"/>
              </a:rPr>
              <a:t>::</a:t>
            </a:r>
            <a:r>
              <a:rPr lang="en-US" sz="1100" b="1" dirty="0" err="1" smtClean="0">
                <a:solidFill>
                  <a:srgbClr val="010001"/>
                </a:solidFill>
                <a:latin typeface="Courier New" pitchFamily="49" charset="0"/>
                <a:cs typeface="Courier New" pitchFamily="49" charset="0"/>
              </a:rPr>
              <a:t>const_iterator</a:t>
            </a:r>
            <a:r>
              <a:rPr lang="en-US" sz="1100" b="1" dirty="0" smtClean="0">
                <a:solidFill>
                  <a:prstClr val="black"/>
                </a:solidFill>
                <a:latin typeface="Courier New" pitchFamily="49" charset="0"/>
                <a:cs typeface="Courier New" pitchFamily="49" charset="0"/>
              </a:rPr>
              <a:t> </a:t>
            </a:r>
            <a:r>
              <a:rPr lang="en-US" sz="1100" b="1" dirty="0" smtClean="0">
                <a:solidFill>
                  <a:srgbClr val="010001"/>
                </a:solidFill>
                <a:latin typeface="Courier New" pitchFamily="49" charset="0"/>
                <a:cs typeface="Courier New" pitchFamily="49" charset="0"/>
              </a:rPr>
              <a:t>it</a:t>
            </a:r>
            <a:r>
              <a:rPr lang="en-US" sz="1100" b="1" dirty="0" smtClean="0">
                <a:solidFill>
                  <a:prstClr val="black"/>
                </a:solidFill>
                <a:latin typeface="Courier New" pitchFamily="49" charset="0"/>
                <a:cs typeface="Courier New" pitchFamily="49" charset="0"/>
              </a:rPr>
              <a:t>=</a:t>
            </a:r>
            <a:r>
              <a:rPr lang="en-US" sz="1100" b="1" dirty="0" err="1" smtClean="0">
                <a:solidFill>
                  <a:srgbClr val="010001"/>
                </a:solidFill>
                <a:latin typeface="Courier New" pitchFamily="49" charset="0"/>
                <a:cs typeface="Courier New" pitchFamily="49" charset="0"/>
              </a:rPr>
              <a:t>m_positionGenerators</a:t>
            </a:r>
            <a:r>
              <a:rPr lang="en-US" sz="1100" b="1" dirty="0" err="1" smtClean="0">
                <a:solidFill>
                  <a:prstClr val="black"/>
                </a:solidFill>
                <a:latin typeface="Courier New" pitchFamily="49" charset="0"/>
                <a:cs typeface="Courier New" pitchFamily="49" charset="0"/>
              </a:rPr>
              <a:t>.</a:t>
            </a:r>
            <a:r>
              <a:rPr lang="en-US" sz="1100" b="1" dirty="0" err="1" smtClean="0">
                <a:solidFill>
                  <a:srgbClr val="010001"/>
                </a:solidFill>
                <a:latin typeface="Courier New" pitchFamily="49" charset="0"/>
                <a:cs typeface="Courier New" pitchFamily="49" charset="0"/>
              </a:rPr>
              <a:t>begin</a:t>
            </a:r>
            <a:r>
              <a:rPr lang="en-US" sz="1100" b="1" dirty="0" smtClean="0">
                <a:solidFill>
                  <a:prstClr val="black"/>
                </a:solidFill>
                <a:latin typeface="Courier New" pitchFamily="49" charset="0"/>
                <a:cs typeface="Courier New" pitchFamily="49" charset="0"/>
              </a:rPr>
              <a:t>(), end = ...)</a:t>
            </a:r>
          </a:p>
          <a:p>
            <a:r>
              <a:rPr lang="sv-SE" sz="1100" b="1" dirty="0" smtClean="0">
                <a:solidFill>
                  <a:prstClr val="black"/>
                </a:solidFill>
                <a:latin typeface="Courier New" pitchFamily="49" charset="0"/>
                <a:cs typeface="Courier New" pitchFamily="49" charset="0"/>
              </a:rPr>
              <a:t>	       (**it).</a:t>
            </a:r>
            <a:r>
              <a:rPr lang="sv-SE" sz="1100" b="1" dirty="0" smtClean="0">
                <a:solidFill>
                  <a:srgbClr val="010001"/>
                </a:solidFill>
                <a:latin typeface="Courier New" pitchFamily="49" charset="0"/>
                <a:cs typeface="Courier New" pitchFamily="49" charset="0"/>
              </a:rPr>
              <a:t>update</a:t>
            </a:r>
            <a:r>
              <a:rPr lang="sv-SE" sz="1100" b="1" dirty="0" smtClean="0">
                <a:solidFill>
                  <a:prstClr val="black"/>
                </a:solidFill>
                <a:latin typeface="Courier New" pitchFamily="49" charset="0"/>
                <a:cs typeface="Courier New" pitchFamily="49" charset="0"/>
              </a:rPr>
              <a:t>();	</a:t>
            </a:r>
          </a:p>
          <a:p>
            <a:r>
              <a:rPr lang="sv-SE" sz="1100" b="1" dirty="0" smtClean="0">
                <a:solidFill>
                  <a:prstClr val="black"/>
                </a:solidFill>
                <a:latin typeface="Courier New" pitchFamily="49" charset="0"/>
                <a:cs typeface="Courier New" pitchFamily="49" charset="0"/>
              </a:rPr>
              <a:t>}</a:t>
            </a:r>
            <a:endParaRPr lang="sv-SE" sz="1100" b="1" dirty="0" smtClean="0">
              <a:solidFill>
                <a:schemeClr val="bg1"/>
              </a:solidFill>
              <a:latin typeface="Courier New" pitchFamily="49" charset="0"/>
              <a:cs typeface="Courier New" pitchFamily="49" charset="0"/>
            </a:endParaRPr>
          </a:p>
        </p:txBody>
      </p:sp>
    </p:spTree>
    <p:extLst>
      <p:ext uri="{BB962C8B-B14F-4D97-AF65-F5344CB8AC3E}">
        <p14:creationId xmlns:p14="http://schemas.microsoft.com/office/powerpoint/2010/main" xmlns="" val="332193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7" end="1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sv-SE" dirty="0" smtClean="0"/>
              <a:t>Keep pathfinding code/data cache hot</a:t>
            </a:r>
          </a:p>
          <a:p>
            <a:r>
              <a:rPr lang="sv-SE" dirty="0" smtClean="0"/>
              <a:t>Avoid call sites cache running cold</a:t>
            </a:r>
          </a:p>
          <a:p>
            <a:r>
              <a:rPr lang="sv-SE" dirty="0" smtClean="0"/>
              <a:t>Easier to jobify / SPUify</a:t>
            </a:r>
          </a:p>
          <a:p>
            <a:r>
              <a:rPr lang="sv-SE" dirty="0" smtClean="0"/>
              <a:t>Easy to timeslice</a:t>
            </a:r>
          </a:p>
        </p:txBody>
      </p:sp>
      <p:sp>
        <p:nvSpPr>
          <p:cNvPr id="3" name="Title 2"/>
          <p:cNvSpPr>
            <a:spLocks noGrp="1"/>
          </p:cNvSpPr>
          <p:nvPr>
            <p:ph type="title"/>
          </p:nvPr>
        </p:nvSpPr>
        <p:spPr/>
        <p:txBody>
          <a:bodyPr/>
          <a:lstStyle/>
          <a:p>
            <a:r>
              <a:rPr lang="sv-SE" dirty="0" smtClean="0"/>
              <a:t>BATCHING BENEFITS</a:t>
            </a:r>
            <a:endParaRPr lang="sv-SE" dirty="0"/>
          </a:p>
        </p:txBody>
      </p:sp>
    </p:spTree>
    <p:extLst>
      <p:ext uri="{BB962C8B-B14F-4D97-AF65-F5344CB8AC3E}">
        <p14:creationId xmlns:p14="http://schemas.microsoft.com/office/powerpoint/2010/main" xmlns="" val="4230224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512" y="915566"/>
            <a:ext cx="3312368" cy="3528392"/>
          </a:xfrm>
        </p:spPr>
        <p:txBody>
          <a:bodyPr/>
          <a:lstStyle/>
          <a:p>
            <a:r>
              <a:rPr lang="sv-SE" dirty="0" smtClean="0"/>
              <a:t>Manager </a:t>
            </a:r>
            <a:endParaRPr lang="sv-SE" dirty="0">
              <a:solidFill>
                <a:srgbClr val="FF9933"/>
              </a:solidFill>
            </a:endParaRPr>
          </a:p>
          <a:p>
            <a:r>
              <a:rPr lang="sv-SE" dirty="0" smtClean="0"/>
              <a:t>Random position generator </a:t>
            </a:r>
          </a:p>
          <a:p>
            <a:r>
              <a:rPr lang="sv-SE" dirty="0" smtClean="0"/>
              <a:t>Pathfinder</a:t>
            </a:r>
            <a:endParaRPr lang="sv-SE" dirty="0"/>
          </a:p>
        </p:txBody>
      </p:sp>
      <p:sp>
        <p:nvSpPr>
          <p:cNvPr id="3" name="Title 2"/>
          <p:cNvSpPr>
            <a:spLocks noGrp="1"/>
          </p:cNvSpPr>
          <p:nvPr>
            <p:ph type="title"/>
          </p:nvPr>
        </p:nvSpPr>
        <p:spPr/>
        <p:txBody>
          <a:bodyPr/>
          <a:lstStyle/>
          <a:p>
            <a:r>
              <a:rPr lang="sv-SE" dirty="0" smtClean="0"/>
              <a:t>Asynchronous</a:t>
            </a:r>
            <a:endParaRPr lang="sv-SE" dirty="0"/>
          </a:p>
        </p:txBody>
      </p:sp>
      <p:sp>
        <p:nvSpPr>
          <p:cNvPr id="4" name="TextBox 3"/>
          <p:cNvSpPr txBox="1"/>
          <p:nvPr/>
        </p:nvSpPr>
        <p:spPr>
          <a:xfrm>
            <a:off x="3635896" y="915566"/>
            <a:ext cx="5112568" cy="338554"/>
          </a:xfrm>
          <a:prstGeom prst="rect">
            <a:avLst/>
          </a:prstGeom>
          <a:noFill/>
        </p:spPr>
        <p:txBody>
          <a:bodyPr wrap="square" rtlCol="0">
            <a:spAutoFit/>
          </a:bodyPr>
          <a:lstStyle/>
          <a:p>
            <a:r>
              <a:rPr lang="sv-SE" dirty="0">
                <a:solidFill>
                  <a:srgbClr val="FF9933"/>
                </a:solidFill>
                <a:latin typeface="+mn-lt"/>
              </a:rPr>
              <a:t>Collect destruction messages, process </a:t>
            </a:r>
            <a:r>
              <a:rPr lang="sv-SE" dirty="0" smtClean="0">
                <a:solidFill>
                  <a:srgbClr val="FF9933"/>
                </a:solidFill>
                <a:latin typeface="+mn-lt"/>
              </a:rPr>
              <a:t>in batch</a:t>
            </a:r>
            <a:endParaRPr lang="sv-SE" dirty="0">
              <a:latin typeface="+mn-lt"/>
            </a:endParaRPr>
          </a:p>
        </p:txBody>
      </p:sp>
      <p:sp>
        <p:nvSpPr>
          <p:cNvPr id="5" name="TextBox 4"/>
          <p:cNvSpPr txBox="1"/>
          <p:nvPr/>
        </p:nvSpPr>
        <p:spPr>
          <a:xfrm>
            <a:off x="3635896" y="1194346"/>
            <a:ext cx="4457054" cy="338554"/>
          </a:xfrm>
          <a:prstGeom prst="rect">
            <a:avLst/>
          </a:prstGeom>
          <a:noFill/>
        </p:spPr>
        <p:txBody>
          <a:bodyPr wrap="none" rtlCol="0">
            <a:spAutoFit/>
          </a:bodyPr>
          <a:lstStyle/>
          <a:p>
            <a:r>
              <a:rPr lang="sv-SE" dirty="0" smtClean="0">
                <a:solidFill>
                  <a:srgbClr val="FF9933"/>
                </a:solidFill>
                <a:latin typeface="+mn-lt"/>
              </a:rPr>
              <a:t>Runs </a:t>
            </a:r>
            <a:r>
              <a:rPr lang="sv-SE" dirty="0">
                <a:solidFill>
                  <a:srgbClr val="FF9933"/>
                </a:solidFill>
                <a:latin typeface="+mn-lt"/>
              </a:rPr>
              <a:t>~1/sec. Allows synchronous </a:t>
            </a:r>
            <a:r>
              <a:rPr lang="sv-SE" dirty="0" smtClean="0">
                <a:solidFill>
                  <a:srgbClr val="FF9933"/>
                </a:solidFill>
                <a:latin typeface="+mn-lt"/>
              </a:rPr>
              <a:t>decisions</a:t>
            </a:r>
            <a:endParaRPr lang="sv-SE" dirty="0">
              <a:latin typeface="+mn-lt"/>
            </a:endParaRPr>
          </a:p>
        </p:txBody>
      </p:sp>
      <p:sp>
        <p:nvSpPr>
          <p:cNvPr id="6" name="TextBox 5"/>
          <p:cNvSpPr txBox="1"/>
          <p:nvPr/>
        </p:nvSpPr>
        <p:spPr>
          <a:xfrm>
            <a:off x="3636826" y="1491630"/>
            <a:ext cx="3527462" cy="338554"/>
          </a:xfrm>
          <a:prstGeom prst="rect">
            <a:avLst/>
          </a:prstGeom>
          <a:noFill/>
        </p:spPr>
        <p:txBody>
          <a:bodyPr wrap="square" rtlCol="0">
            <a:spAutoFit/>
          </a:bodyPr>
          <a:lstStyle/>
          <a:p>
            <a:r>
              <a:rPr lang="sv-SE" dirty="0" smtClean="0">
                <a:solidFill>
                  <a:srgbClr val="FF9933"/>
                </a:solidFill>
                <a:latin typeface="+mn-lt"/>
              </a:rPr>
              <a:t>Decision making assumes success</a:t>
            </a:r>
            <a:endParaRPr lang="sv-SE" dirty="0">
              <a:solidFill>
                <a:srgbClr val="FF9933"/>
              </a:solidFill>
              <a:latin typeface="+mn-lt"/>
            </a:endParaRPr>
          </a:p>
        </p:txBody>
      </p:sp>
    </p:spTree>
    <p:extLst>
      <p:ext uri="{BB962C8B-B14F-4D97-AF65-F5344CB8AC3E}">
        <p14:creationId xmlns:p14="http://schemas.microsoft.com/office/powerpoint/2010/main" xmlns="" val="77731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sv-SE" dirty="0" smtClean="0">
                <a:latin typeface="Eurostile LT Pro" pitchFamily="34" charset="0"/>
              </a:rPr>
              <a:t>AI decision making - Pathfinding - Animation</a:t>
            </a:r>
          </a:p>
          <a:p>
            <a:r>
              <a:rPr lang="sv-SE" dirty="0" smtClean="0">
                <a:latin typeface="Eurostile LT Pro" pitchFamily="34" charset="0"/>
              </a:rPr>
              <a:t>Look at actual code &amp; patterns</a:t>
            </a:r>
          </a:p>
          <a:p>
            <a:r>
              <a:rPr lang="sv-SE" dirty="0" smtClean="0">
                <a:latin typeface="Eurostile LT Pro" pitchFamily="34" charset="0"/>
              </a:rPr>
              <a:t>Questions</a:t>
            </a:r>
            <a:endParaRPr lang="sv-SE" dirty="0"/>
          </a:p>
        </p:txBody>
      </p:sp>
      <p:sp>
        <p:nvSpPr>
          <p:cNvPr id="3" name="Title 2"/>
          <p:cNvSpPr>
            <a:spLocks noGrp="1"/>
          </p:cNvSpPr>
          <p:nvPr>
            <p:ph type="title"/>
          </p:nvPr>
        </p:nvSpPr>
        <p:spPr/>
        <p:txBody>
          <a:bodyPr/>
          <a:lstStyle/>
          <a:p>
            <a:r>
              <a:rPr lang="sv-SE" dirty="0" smtClean="0">
                <a:latin typeface="Eurostile LT Pro Bold" pitchFamily="34" charset="0"/>
              </a:rPr>
              <a:t>AGENDA</a:t>
            </a:r>
            <a:endParaRPr lang="sv-SE" dirty="0">
              <a:latin typeface="Eurostile LT Pro Bold"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LESS SIMPLIFIED ARCHITECTURE</a:t>
            </a:r>
            <a:endParaRPr lang="sv-SE" dirty="0"/>
          </a:p>
        </p:txBody>
      </p:sp>
      <p:sp>
        <p:nvSpPr>
          <p:cNvPr id="8" name="TextBox 7"/>
          <p:cNvSpPr txBox="1"/>
          <p:nvPr/>
        </p:nvSpPr>
        <p:spPr>
          <a:xfrm>
            <a:off x="2189382" y="3377142"/>
            <a:ext cx="1661864" cy="338554"/>
          </a:xfrm>
          <a:prstGeom prst="rect">
            <a:avLst/>
          </a:prstGeom>
          <a:noFill/>
          <a:ln w="38100">
            <a:solidFill>
              <a:schemeClr val="accent1"/>
            </a:solidFill>
          </a:ln>
        </p:spPr>
        <p:txBody>
          <a:bodyPr wrap="square" rtlCol="0">
            <a:spAutoFit/>
          </a:bodyPr>
          <a:lstStyle/>
          <a:p>
            <a:pPr algn="ctr"/>
            <a:r>
              <a:rPr lang="sv-SE" dirty="0" smtClean="0">
                <a:latin typeface="+mn-lt"/>
              </a:rPr>
              <a:t>LOCOMOTION</a:t>
            </a:r>
            <a:endParaRPr lang="sv-SE" dirty="0">
              <a:latin typeface="+mn-lt"/>
            </a:endParaRPr>
          </a:p>
        </p:txBody>
      </p:sp>
      <p:sp>
        <p:nvSpPr>
          <p:cNvPr id="9" name="TextBox 8"/>
          <p:cNvSpPr txBox="1"/>
          <p:nvPr/>
        </p:nvSpPr>
        <p:spPr>
          <a:xfrm>
            <a:off x="3571868" y="2285998"/>
            <a:ext cx="1661864" cy="338554"/>
          </a:xfrm>
          <a:prstGeom prst="rect">
            <a:avLst/>
          </a:prstGeom>
          <a:noFill/>
          <a:ln w="38100">
            <a:solidFill>
              <a:schemeClr val="accent1"/>
            </a:solidFill>
          </a:ln>
        </p:spPr>
        <p:txBody>
          <a:bodyPr wrap="square" rtlCol="0">
            <a:spAutoFit/>
          </a:bodyPr>
          <a:lstStyle/>
          <a:p>
            <a:pPr algn="ctr"/>
            <a:r>
              <a:rPr lang="sv-SE" dirty="0" smtClean="0">
                <a:latin typeface="+mn-lt"/>
              </a:rPr>
              <a:t>PATHFINDING</a:t>
            </a:r>
            <a:endParaRPr lang="sv-SE" dirty="0">
              <a:latin typeface="+mn-lt"/>
            </a:endParaRPr>
          </a:p>
        </p:txBody>
      </p:sp>
      <p:sp>
        <p:nvSpPr>
          <p:cNvPr id="15" name="TextBox 14"/>
          <p:cNvSpPr txBox="1"/>
          <p:nvPr/>
        </p:nvSpPr>
        <p:spPr>
          <a:xfrm>
            <a:off x="361091" y="3377142"/>
            <a:ext cx="1661864" cy="338554"/>
          </a:xfrm>
          <a:prstGeom prst="rect">
            <a:avLst/>
          </a:prstGeom>
          <a:noFill/>
          <a:ln w="38100">
            <a:solidFill>
              <a:schemeClr val="accent1"/>
            </a:solidFill>
          </a:ln>
        </p:spPr>
        <p:txBody>
          <a:bodyPr wrap="square" rtlCol="0">
            <a:spAutoFit/>
          </a:bodyPr>
          <a:lstStyle/>
          <a:p>
            <a:pPr algn="ctr"/>
            <a:r>
              <a:rPr lang="sv-SE" dirty="0" smtClean="0">
                <a:latin typeface="+mn-lt"/>
              </a:rPr>
              <a:t>DRIVING</a:t>
            </a:r>
            <a:endParaRPr lang="sv-SE" dirty="0">
              <a:latin typeface="+mn-lt"/>
            </a:endParaRPr>
          </a:p>
        </p:txBody>
      </p:sp>
      <p:sp>
        <p:nvSpPr>
          <p:cNvPr id="19" name="TextBox 18"/>
          <p:cNvSpPr txBox="1"/>
          <p:nvPr/>
        </p:nvSpPr>
        <p:spPr>
          <a:xfrm>
            <a:off x="6275028" y="3367235"/>
            <a:ext cx="1661864" cy="338554"/>
          </a:xfrm>
          <a:prstGeom prst="rect">
            <a:avLst/>
          </a:prstGeom>
          <a:noFill/>
          <a:ln w="38100">
            <a:solidFill>
              <a:schemeClr val="accent1"/>
            </a:solidFill>
          </a:ln>
        </p:spPr>
        <p:txBody>
          <a:bodyPr wrap="square" rtlCol="0">
            <a:spAutoFit/>
          </a:bodyPr>
          <a:lstStyle/>
          <a:p>
            <a:pPr algn="ctr"/>
            <a:r>
              <a:rPr lang="sv-SE" dirty="0" smtClean="0">
                <a:latin typeface="+mn-lt"/>
              </a:rPr>
              <a:t>LOCOMOTION</a:t>
            </a:r>
            <a:endParaRPr lang="sv-SE" dirty="0">
              <a:latin typeface="+mn-lt"/>
            </a:endParaRPr>
          </a:p>
        </p:txBody>
      </p:sp>
      <p:sp>
        <p:nvSpPr>
          <p:cNvPr id="20" name="TextBox 19"/>
          <p:cNvSpPr txBox="1"/>
          <p:nvPr/>
        </p:nvSpPr>
        <p:spPr>
          <a:xfrm>
            <a:off x="6275028" y="4087579"/>
            <a:ext cx="1465324" cy="338554"/>
          </a:xfrm>
          <a:prstGeom prst="rect">
            <a:avLst/>
          </a:prstGeom>
          <a:noFill/>
          <a:ln w="38100">
            <a:solidFill>
              <a:schemeClr val="accent1"/>
            </a:solidFill>
          </a:ln>
        </p:spPr>
        <p:txBody>
          <a:bodyPr wrap="square" rtlCol="0">
            <a:spAutoFit/>
          </a:bodyPr>
          <a:lstStyle/>
          <a:p>
            <a:pPr algn="ctr"/>
            <a:r>
              <a:rPr lang="sv-SE" dirty="0" smtClean="0">
                <a:latin typeface="+mn-lt"/>
              </a:rPr>
              <a:t>ANIMATION</a:t>
            </a:r>
            <a:endParaRPr lang="sv-SE" dirty="0">
              <a:latin typeface="+mn-lt"/>
            </a:endParaRPr>
          </a:p>
        </p:txBody>
      </p:sp>
      <p:sp>
        <p:nvSpPr>
          <p:cNvPr id="24" name="TextBox 23"/>
          <p:cNvSpPr txBox="1"/>
          <p:nvPr/>
        </p:nvSpPr>
        <p:spPr>
          <a:xfrm>
            <a:off x="827584" y="915566"/>
            <a:ext cx="1724720" cy="338554"/>
          </a:xfrm>
          <a:prstGeom prst="rect">
            <a:avLst/>
          </a:prstGeom>
          <a:noFill/>
          <a:ln w="38100">
            <a:solidFill>
              <a:schemeClr val="accent1"/>
            </a:solidFill>
          </a:ln>
        </p:spPr>
        <p:txBody>
          <a:bodyPr wrap="square" rtlCol="0">
            <a:spAutoFit/>
          </a:bodyPr>
          <a:lstStyle/>
          <a:p>
            <a:pPr algn="ctr"/>
            <a:r>
              <a:rPr lang="sv-SE" dirty="0" smtClean="0">
                <a:latin typeface="+mn-lt"/>
              </a:rPr>
              <a:t>SCRIPTING</a:t>
            </a:r>
            <a:endParaRPr lang="sv-SE" dirty="0">
              <a:latin typeface="+mn-lt"/>
            </a:endParaRPr>
          </a:p>
        </p:txBody>
      </p:sp>
      <p:sp>
        <p:nvSpPr>
          <p:cNvPr id="34" name="TextBox 33"/>
          <p:cNvSpPr txBox="1"/>
          <p:nvPr/>
        </p:nvSpPr>
        <p:spPr>
          <a:xfrm>
            <a:off x="3726041" y="1038515"/>
            <a:ext cx="1468415" cy="461665"/>
          </a:xfrm>
          <a:prstGeom prst="rect">
            <a:avLst/>
          </a:prstGeom>
          <a:noFill/>
        </p:spPr>
        <p:txBody>
          <a:bodyPr wrap="none" rtlCol="0">
            <a:spAutoFit/>
          </a:bodyPr>
          <a:lstStyle/>
          <a:p>
            <a:r>
              <a:rPr lang="sv-SE" sz="2400" dirty="0" smtClean="0">
                <a:solidFill>
                  <a:srgbClr val="FF9933"/>
                </a:solidFill>
                <a:latin typeface="+mj-lt"/>
              </a:rPr>
              <a:t>SERVER</a:t>
            </a:r>
            <a:endParaRPr lang="sv-SE" sz="2400" dirty="0">
              <a:solidFill>
                <a:srgbClr val="FF9933"/>
              </a:solidFill>
              <a:latin typeface="+mj-lt"/>
            </a:endParaRPr>
          </a:p>
        </p:txBody>
      </p:sp>
      <p:sp>
        <p:nvSpPr>
          <p:cNvPr id="35" name="TextBox 34"/>
          <p:cNvSpPr txBox="1"/>
          <p:nvPr/>
        </p:nvSpPr>
        <p:spPr>
          <a:xfrm>
            <a:off x="5762322" y="1038515"/>
            <a:ext cx="1343638" cy="461665"/>
          </a:xfrm>
          <a:prstGeom prst="rect">
            <a:avLst/>
          </a:prstGeom>
          <a:noFill/>
        </p:spPr>
        <p:txBody>
          <a:bodyPr wrap="none" rtlCol="0">
            <a:spAutoFit/>
          </a:bodyPr>
          <a:lstStyle/>
          <a:p>
            <a:r>
              <a:rPr lang="sv-SE" sz="2400" dirty="0" smtClean="0">
                <a:solidFill>
                  <a:srgbClr val="FF9933"/>
                </a:solidFill>
                <a:latin typeface="+mj-lt"/>
              </a:rPr>
              <a:t>CLIENT</a:t>
            </a:r>
            <a:endParaRPr lang="sv-SE" sz="2400" dirty="0">
              <a:solidFill>
                <a:srgbClr val="FF9933"/>
              </a:solidFill>
              <a:latin typeface="+mj-lt"/>
            </a:endParaRPr>
          </a:p>
        </p:txBody>
      </p:sp>
      <p:sp>
        <p:nvSpPr>
          <p:cNvPr id="40" name="TextBox 39"/>
          <p:cNvSpPr txBox="1"/>
          <p:nvPr/>
        </p:nvSpPr>
        <p:spPr>
          <a:xfrm>
            <a:off x="240049" y="4075857"/>
            <a:ext cx="1955688" cy="338554"/>
          </a:xfrm>
          <a:prstGeom prst="rect">
            <a:avLst/>
          </a:prstGeom>
          <a:noFill/>
          <a:ln w="38100">
            <a:solidFill>
              <a:schemeClr val="accent1"/>
            </a:solidFill>
          </a:ln>
        </p:spPr>
        <p:txBody>
          <a:bodyPr wrap="square" rtlCol="0">
            <a:spAutoFit/>
          </a:bodyPr>
          <a:lstStyle/>
          <a:p>
            <a:pPr algn="ctr"/>
            <a:r>
              <a:rPr lang="sv-SE" dirty="0" smtClean="0">
                <a:latin typeface="+mn-lt"/>
              </a:rPr>
              <a:t>VEHICLE INPUT</a:t>
            </a:r>
            <a:endParaRPr lang="sv-SE" dirty="0">
              <a:latin typeface="+mn-lt"/>
            </a:endParaRPr>
          </a:p>
        </p:txBody>
      </p:sp>
      <p:cxnSp>
        <p:nvCxnSpPr>
          <p:cNvPr id="29" name="Straight Arrow Connector 28"/>
          <p:cNvCxnSpPr/>
          <p:nvPr/>
        </p:nvCxnSpPr>
        <p:spPr>
          <a:xfrm rot="5400000">
            <a:off x="1178695" y="2821783"/>
            <a:ext cx="714380" cy="357190"/>
          </a:xfrm>
          <a:prstGeom prst="straightConnector1">
            <a:avLst/>
          </a:prstGeom>
          <a:ln>
            <a:solidFill>
              <a:srgbClr val="C35C59"/>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72233" y="2255165"/>
            <a:ext cx="2154560" cy="338554"/>
          </a:xfrm>
          <a:prstGeom prst="rect">
            <a:avLst/>
          </a:prstGeom>
          <a:noFill/>
          <a:ln w="38100">
            <a:solidFill>
              <a:schemeClr val="accent1"/>
            </a:solidFill>
          </a:ln>
        </p:spPr>
        <p:txBody>
          <a:bodyPr wrap="square" rtlCol="0">
            <a:spAutoFit/>
          </a:bodyPr>
          <a:lstStyle/>
          <a:p>
            <a:pPr algn="ctr"/>
            <a:r>
              <a:rPr lang="sv-SE" dirty="0" smtClean="0">
                <a:latin typeface="+mn-lt"/>
              </a:rPr>
              <a:t>PATH FOLLOWING</a:t>
            </a:r>
            <a:endParaRPr lang="sv-SE" dirty="0">
              <a:latin typeface="+mn-lt"/>
            </a:endParaRPr>
          </a:p>
        </p:txBody>
      </p:sp>
      <p:cxnSp>
        <p:nvCxnSpPr>
          <p:cNvPr id="48" name="Straight Arrow Connector 47"/>
          <p:cNvCxnSpPr/>
          <p:nvPr/>
        </p:nvCxnSpPr>
        <p:spPr>
          <a:xfrm>
            <a:off x="2857488" y="2357436"/>
            <a:ext cx="642942" cy="158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0800000">
            <a:off x="2857488" y="2455275"/>
            <a:ext cx="642942" cy="158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10800000">
            <a:off x="2857488" y="2571750"/>
            <a:ext cx="642942" cy="1588"/>
          </a:xfrm>
          <a:prstGeom prst="straightConnector1">
            <a:avLst/>
          </a:prstGeom>
          <a:ln>
            <a:solidFill>
              <a:srgbClr val="C35C59"/>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892943" y="2821783"/>
            <a:ext cx="714380" cy="35719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1035819" y="2821783"/>
            <a:ext cx="714380" cy="35719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00034" y="1571618"/>
            <a:ext cx="2520280" cy="338554"/>
          </a:xfrm>
          <a:prstGeom prst="rect">
            <a:avLst/>
          </a:prstGeom>
          <a:noFill/>
          <a:ln w="38100">
            <a:solidFill>
              <a:schemeClr val="accent1"/>
            </a:solidFill>
          </a:ln>
        </p:spPr>
        <p:txBody>
          <a:bodyPr wrap="square" rtlCol="0">
            <a:spAutoFit/>
          </a:bodyPr>
          <a:lstStyle/>
          <a:p>
            <a:pPr algn="ctr"/>
            <a:r>
              <a:rPr lang="sv-SE" dirty="0" smtClean="0">
                <a:latin typeface="+mn-lt"/>
              </a:rPr>
              <a:t>AI DECISION MAKING</a:t>
            </a:r>
            <a:endParaRPr lang="sv-SE" dirty="0">
              <a:latin typeface="+mn-lt"/>
            </a:endParaRPr>
          </a:p>
        </p:txBody>
      </p:sp>
      <p:cxnSp>
        <p:nvCxnSpPr>
          <p:cNvPr id="61" name="Straight Arrow Connector 60"/>
          <p:cNvCxnSpPr/>
          <p:nvPr/>
        </p:nvCxnSpPr>
        <p:spPr>
          <a:xfrm rot="5400000">
            <a:off x="1536282" y="1392626"/>
            <a:ext cx="214314" cy="79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564590" y="2833087"/>
            <a:ext cx="1661864" cy="338554"/>
          </a:xfrm>
          <a:prstGeom prst="rect">
            <a:avLst/>
          </a:prstGeom>
          <a:noFill/>
          <a:ln w="38100">
            <a:solidFill>
              <a:schemeClr val="accent1"/>
            </a:solidFill>
          </a:ln>
        </p:spPr>
        <p:txBody>
          <a:bodyPr wrap="square" rtlCol="0">
            <a:spAutoFit/>
          </a:bodyPr>
          <a:lstStyle/>
          <a:p>
            <a:pPr algn="ctr"/>
            <a:r>
              <a:rPr lang="sv-SE" dirty="0" smtClean="0">
                <a:latin typeface="+mn-lt"/>
              </a:rPr>
              <a:t>NAVPOWER</a:t>
            </a:r>
            <a:endParaRPr lang="sv-SE" dirty="0">
              <a:latin typeface="+mn-lt"/>
            </a:endParaRPr>
          </a:p>
        </p:txBody>
      </p:sp>
      <p:cxnSp>
        <p:nvCxnSpPr>
          <p:cNvPr id="68" name="Straight Arrow Connector 67"/>
          <p:cNvCxnSpPr/>
          <p:nvPr/>
        </p:nvCxnSpPr>
        <p:spPr>
          <a:xfrm rot="5400000">
            <a:off x="1679158" y="1392626"/>
            <a:ext cx="214314" cy="794"/>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4314760" y="2647555"/>
            <a:ext cx="0" cy="151613"/>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4439970" y="2647555"/>
            <a:ext cx="6226" cy="154919"/>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430392" y="3926475"/>
            <a:ext cx="571504"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4001896" y="4000842"/>
            <a:ext cx="1623201" cy="338554"/>
          </a:xfrm>
          <a:prstGeom prst="rect">
            <a:avLst/>
          </a:prstGeom>
          <a:noFill/>
        </p:spPr>
        <p:txBody>
          <a:bodyPr wrap="none" rtlCol="0">
            <a:spAutoFit/>
          </a:bodyPr>
          <a:lstStyle/>
          <a:p>
            <a:r>
              <a:rPr lang="sv-SE" dirty="0" err="1" smtClean="0">
                <a:solidFill>
                  <a:srgbClr val="00B0F0"/>
                </a:solidFill>
                <a:latin typeface="+mn-lt"/>
              </a:rPr>
              <a:t>Waypoint</a:t>
            </a:r>
            <a:r>
              <a:rPr lang="sv-SE" dirty="0" smtClean="0">
                <a:solidFill>
                  <a:srgbClr val="00B0F0"/>
                </a:solidFill>
                <a:latin typeface="+mn-lt"/>
              </a:rPr>
              <a:t> Data</a:t>
            </a:r>
            <a:endParaRPr lang="sv-SE" dirty="0">
              <a:solidFill>
                <a:srgbClr val="00B0F0"/>
              </a:solidFill>
              <a:latin typeface="+mn-lt"/>
            </a:endParaRPr>
          </a:p>
        </p:txBody>
      </p:sp>
      <p:sp>
        <p:nvSpPr>
          <p:cNvPr id="85" name="TextBox 84"/>
          <p:cNvSpPr txBox="1"/>
          <p:nvPr/>
        </p:nvSpPr>
        <p:spPr>
          <a:xfrm>
            <a:off x="3989799" y="4237443"/>
            <a:ext cx="1564852" cy="338554"/>
          </a:xfrm>
          <a:prstGeom prst="rect">
            <a:avLst/>
          </a:prstGeom>
          <a:noFill/>
        </p:spPr>
        <p:txBody>
          <a:bodyPr wrap="none" rtlCol="0">
            <a:spAutoFit/>
          </a:bodyPr>
          <a:lstStyle/>
          <a:p>
            <a:r>
              <a:rPr lang="sv-SE" dirty="0" err="1" smtClean="0">
                <a:solidFill>
                  <a:srgbClr val="C35C59"/>
                </a:solidFill>
                <a:latin typeface="+mn-lt"/>
              </a:rPr>
              <a:t>Corridor</a:t>
            </a:r>
            <a:r>
              <a:rPr lang="sv-SE" dirty="0" smtClean="0">
                <a:solidFill>
                  <a:srgbClr val="C35C59"/>
                </a:solidFill>
                <a:latin typeface="+mn-lt"/>
              </a:rPr>
              <a:t> </a:t>
            </a:r>
            <a:r>
              <a:rPr lang="sv-SE" dirty="0" err="1" smtClean="0">
                <a:solidFill>
                  <a:srgbClr val="C35C59"/>
                </a:solidFill>
                <a:latin typeface="+mn-lt"/>
              </a:rPr>
              <a:t>Radii</a:t>
            </a:r>
            <a:endParaRPr lang="sv-SE" dirty="0">
              <a:solidFill>
                <a:srgbClr val="C35C59"/>
              </a:solidFill>
              <a:latin typeface="+mn-lt"/>
            </a:endParaRPr>
          </a:p>
        </p:txBody>
      </p:sp>
      <p:cxnSp>
        <p:nvCxnSpPr>
          <p:cNvPr id="86" name="Straight Connector 85"/>
          <p:cNvCxnSpPr/>
          <p:nvPr/>
        </p:nvCxnSpPr>
        <p:spPr>
          <a:xfrm>
            <a:off x="3430392" y="4170119"/>
            <a:ext cx="57150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430392" y="4395848"/>
            <a:ext cx="571504" cy="0"/>
          </a:xfrm>
          <a:prstGeom prst="line">
            <a:avLst/>
          </a:prstGeom>
          <a:ln>
            <a:solidFill>
              <a:srgbClr val="C35C59"/>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358527" y="2647160"/>
            <a:ext cx="347942" cy="71040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588703" y="2640844"/>
            <a:ext cx="392530" cy="712394"/>
          </a:xfrm>
          <a:prstGeom prst="straightConnector1">
            <a:avLst/>
          </a:prstGeom>
          <a:ln>
            <a:solidFill>
              <a:srgbClr val="C35C59"/>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478851" y="2640844"/>
            <a:ext cx="347942" cy="710408"/>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1529982" y="2071287"/>
            <a:ext cx="214314" cy="79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1668027" y="2075280"/>
            <a:ext cx="214314" cy="794"/>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7" name="Down Arrow 16"/>
          <p:cNvSpPr/>
          <p:nvPr/>
        </p:nvSpPr>
        <p:spPr>
          <a:xfrm>
            <a:off x="1071538" y="3828471"/>
            <a:ext cx="242316" cy="183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Down Arrow 49"/>
          <p:cNvSpPr/>
          <p:nvPr/>
        </p:nvSpPr>
        <p:spPr>
          <a:xfrm>
            <a:off x="7002544" y="3828471"/>
            <a:ext cx="242316" cy="1735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1" name="Straight Arrow Connector 20"/>
          <p:cNvCxnSpPr/>
          <p:nvPr/>
        </p:nvCxnSpPr>
        <p:spPr>
          <a:xfrm>
            <a:off x="3970772" y="3618669"/>
            <a:ext cx="2160240" cy="0"/>
          </a:xfrm>
          <a:prstGeom prst="straightConnector1">
            <a:avLst/>
          </a:prstGeom>
          <a:ln>
            <a:solidFill>
              <a:srgbClr val="C35C59"/>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970772" y="3438475"/>
            <a:ext cx="2160240"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975410" y="3517932"/>
            <a:ext cx="2160240" cy="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067944" y="3349548"/>
            <a:ext cx="72008" cy="497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ctangle 55"/>
          <p:cNvSpPr/>
          <p:nvPr/>
        </p:nvSpPr>
        <p:spPr>
          <a:xfrm>
            <a:off x="4242752" y="3358188"/>
            <a:ext cx="72008" cy="497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Rectangle 59"/>
          <p:cNvSpPr/>
          <p:nvPr/>
        </p:nvSpPr>
        <p:spPr>
          <a:xfrm>
            <a:off x="4402800" y="3358188"/>
            <a:ext cx="72008" cy="497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ctangle 61"/>
          <p:cNvSpPr/>
          <p:nvPr/>
        </p:nvSpPr>
        <p:spPr>
          <a:xfrm>
            <a:off x="4564660" y="3420366"/>
            <a:ext cx="72008" cy="497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ctangle 62"/>
          <p:cNvSpPr/>
          <p:nvPr/>
        </p:nvSpPr>
        <p:spPr>
          <a:xfrm>
            <a:off x="4739468" y="3429006"/>
            <a:ext cx="72008" cy="497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4" name="Rectangle 63"/>
          <p:cNvSpPr/>
          <p:nvPr/>
        </p:nvSpPr>
        <p:spPr>
          <a:xfrm>
            <a:off x="4899516" y="3429006"/>
            <a:ext cx="72008" cy="497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6" name="Rectangle 65"/>
          <p:cNvSpPr/>
          <p:nvPr/>
        </p:nvSpPr>
        <p:spPr>
          <a:xfrm>
            <a:off x="5058924" y="3410526"/>
            <a:ext cx="72008" cy="497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7" name="Rectangle 66"/>
          <p:cNvSpPr/>
          <p:nvPr/>
        </p:nvSpPr>
        <p:spPr>
          <a:xfrm>
            <a:off x="5233732" y="3419166"/>
            <a:ext cx="72008" cy="497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9" name="Rectangle 68"/>
          <p:cNvSpPr/>
          <p:nvPr/>
        </p:nvSpPr>
        <p:spPr>
          <a:xfrm>
            <a:off x="5393780" y="3419166"/>
            <a:ext cx="72008" cy="497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0" name="Rectangle 69"/>
          <p:cNvSpPr/>
          <p:nvPr/>
        </p:nvSpPr>
        <p:spPr>
          <a:xfrm>
            <a:off x="5561038" y="3331002"/>
            <a:ext cx="72008" cy="497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1" name="Rectangle 70"/>
          <p:cNvSpPr/>
          <p:nvPr/>
        </p:nvSpPr>
        <p:spPr>
          <a:xfrm>
            <a:off x="5735846" y="3339642"/>
            <a:ext cx="72008" cy="497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2" name="Rectangle 71"/>
          <p:cNvSpPr/>
          <p:nvPr/>
        </p:nvSpPr>
        <p:spPr>
          <a:xfrm>
            <a:off x="5895894" y="3339642"/>
            <a:ext cx="72008" cy="497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Freeform 35"/>
          <p:cNvSpPr/>
          <p:nvPr/>
        </p:nvSpPr>
        <p:spPr>
          <a:xfrm>
            <a:off x="5305740" y="1137666"/>
            <a:ext cx="368732" cy="2758224"/>
          </a:xfrm>
          <a:custGeom>
            <a:avLst/>
            <a:gdLst>
              <a:gd name="connsiteX0" fmla="*/ 216332 w 368732"/>
              <a:gd name="connsiteY0" fmla="*/ 0 h 3054945"/>
              <a:gd name="connsiteX1" fmla="*/ 190932 w 368732"/>
              <a:gd name="connsiteY1" fmla="*/ 38100 h 3054945"/>
              <a:gd name="connsiteX2" fmla="*/ 171882 w 368732"/>
              <a:gd name="connsiteY2" fmla="*/ 57150 h 3054945"/>
              <a:gd name="connsiteX3" fmla="*/ 159182 w 368732"/>
              <a:gd name="connsiteY3" fmla="*/ 114300 h 3054945"/>
              <a:gd name="connsiteX4" fmla="*/ 152832 w 368732"/>
              <a:gd name="connsiteY4" fmla="*/ 133350 h 3054945"/>
              <a:gd name="connsiteX5" fmla="*/ 146482 w 368732"/>
              <a:gd name="connsiteY5" fmla="*/ 158750 h 3054945"/>
              <a:gd name="connsiteX6" fmla="*/ 159182 w 368732"/>
              <a:gd name="connsiteY6" fmla="*/ 184150 h 3054945"/>
              <a:gd name="connsiteX7" fmla="*/ 184582 w 368732"/>
              <a:gd name="connsiteY7" fmla="*/ 222250 h 3054945"/>
              <a:gd name="connsiteX8" fmla="*/ 197282 w 368732"/>
              <a:gd name="connsiteY8" fmla="*/ 247650 h 3054945"/>
              <a:gd name="connsiteX9" fmla="*/ 216332 w 368732"/>
              <a:gd name="connsiteY9" fmla="*/ 254000 h 3054945"/>
              <a:gd name="connsiteX10" fmla="*/ 273482 w 368732"/>
              <a:gd name="connsiteY10" fmla="*/ 304800 h 3054945"/>
              <a:gd name="connsiteX11" fmla="*/ 279832 w 368732"/>
              <a:gd name="connsiteY11" fmla="*/ 323850 h 3054945"/>
              <a:gd name="connsiteX12" fmla="*/ 235382 w 368732"/>
              <a:gd name="connsiteY12" fmla="*/ 381000 h 3054945"/>
              <a:gd name="connsiteX13" fmla="*/ 216332 w 368732"/>
              <a:gd name="connsiteY13" fmla="*/ 406400 h 3054945"/>
              <a:gd name="connsiteX14" fmla="*/ 209982 w 368732"/>
              <a:gd name="connsiteY14" fmla="*/ 425450 h 3054945"/>
              <a:gd name="connsiteX15" fmla="*/ 190932 w 368732"/>
              <a:gd name="connsiteY15" fmla="*/ 463550 h 3054945"/>
              <a:gd name="connsiteX16" fmla="*/ 197282 w 368732"/>
              <a:gd name="connsiteY16" fmla="*/ 482600 h 3054945"/>
              <a:gd name="connsiteX17" fmla="*/ 146482 w 368732"/>
              <a:gd name="connsiteY17" fmla="*/ 520700 h 3054945"/>
              <a:gd name="connsiteX18" fmla="*/ 76632 w 368732"/>
              <a:gd name="connsiteY18" fmla="*/ 577850 h 3054945"/>
              <a:gd name="connsiteX19" fmla="*/ 51232 w 368732"/>
              <a:gd name="connsiteY19" fmla="*/ 622300 h 3054945"/>
              <a:gd name="connsiteX20" fmla="*/ 25832 w 368732"/>
              <a:gd name="connsiteY20" fmla="*/ 635000 h 3054945"/>
              <a:gd name="connsiteX21" fmla="*/ 13132 w 368732"/>
              <a:gd name="connsiteY21" fmla="*/ 654050 h 3054945"/>
              <a:gd name="connsiteX22" fmla="*/ 6782 w 368732"/>
              <a:gd name="connsiteY22" fmla="*/ 679450 h 3054945"/>
              <a:gd name="connsiteX23" fmla="*/ 6782 w 368732"/>
              <a:gd name="connsiteY23" fmla="*/ 717550 h 3054945"/>
              <a:gd name="connsiteX24" fmla="*/ 25832 w 368732"/>
              <a:gd name="connsiteY24" fmla="*/ 723900 h 3054945"/>
              <a:gd name="connsiteX25" fmla="*/ 70282 w 368732"/>
              <a:gd name="connsiteY25" fmla="*/ 730250 h 3054945"/>
              <a:gd name="connsiteX26" fmla="*/ 89332 w 368732"/>
              <a:gd name="connsiteY26" fmla="*/ 742950 h 3054945"/>
              <a:gd name="connsiteX27" fmla="*/ 127432 w 368732"/>
              <a:gd name="connsiteY27" fmla="*/ 781050 h 3054945"/>
              <a:gd name="connsiteX28" fmla="*/ 146482 w 368732"/>
              <a:gd name="connsiteY28" fmla="*/ 787400 h 3054945"/>
              <a:gd name="connsiteX29" fmla="*/ 229032 w 368732"/>
              <a:gd name="connsiteY29" fmla="*/ 812800 h 3054945"/>
              <a:gd name="connsiteX30" fmla="*/ 216332 w 368732"/>
              <a:gd name="connsiteY30" fmla="*/ 895350 h 3054945"/>
              <a:gd name="connsiteX31" fmla="*/ 197282 w 368732"/>
              <a:gd name="connsiteY31" fmla="*/ 939800 h 3054945"/>
              <a:gd name="connsiteX32" fmla="*/ 209982 w 368732"/>
              <a:gd name="connsiteY32" fmla="*/ 990600 h 3054945"/>
              <a:gd name="connsiteX33" fmla="*/ 197282 w 368732"/>
              <a:gd name="connsiteY33" fmla="*/ 1060450 h 3054945"/>
              <a:gd name="connsiteX34" fmla="*/ 190932 w 368732"/>
              <a:gd name="connsiteY34" fmla="*/ 1098550 h 3054945"/>
              <a:gd name="connsiteX35" fmla="*/ 171882 w 368732"/>
              <a:gd name="connsiteY35" fmla="*/ 1123950 h 3054945"/>
              <a:gd name="connsiteX36" fmla="*/ 159182 w 368732"/>
              <a:gd name="connsiteY36" fmla="*/ 1155700 h 3054945"/>
              <a:gd name="connsiteX37" fmla="*/ 171882 w 368732"/>
              <a:gd name="connsiteY37" fmla="*/ 1244600 h 3054945"/>
              <a:gd name="connsiteX38" fmla="*/ 178232 w 368732"/>
              <a:gd name="connsiteY38" fmla="*/ 1333500 h 3054945"/>
              <a:gd name="connsiteX39" fmla="*/ 184582 w 368732"/>
              <a:gd name="connsiteY39" fmla="*/ 1352550 h 3054945"/>
              <a:gd name="connsiteX40" fmla="*/ 260782 w 368732"/>
              <a:gd name="connsiteY40" fmla="*/ 1371600 h 3054945"/>
              <a:gd name="connsiteX41" fmla="*/ 279832 w 368732"/>
              <a:gd name="connsiteY41" fmla="*/ 1377950 h 3054945"/>
              <a:gd name="connsiteX42" fmla="*/ 248082 w 368732"/>
              <a:gd name="connsiteY42" fmla="*/ 1428750 h 3054945"/>
              <a:gd name="connsiteX43" fmla="*/ 229032 w 368732"/>
              <a:gd name="connsiteY43" fmla="*/ 1479550 h 3054945"/>
              <a:gd name="connsiteX44" fmla="*/ 216332 w 368732"/>
              <a:gd name="connsiteY44" fmla="*/ 1498600 h 3054945"/>
              <a:gd name="connsiteX45" fmla="*/ 336982 w 368732"/>
              <a:gd name="connsiteY45" fmla="*/ 1549400 h 3054945"/>
              <a:gd name="connsiteX46" fmla="*/ 330632 w 368732"/>
              <a:gd name="connsiteY46" fmla="*/ 1568450 h 3054945"/>
              <a:gd name="connsiteX47" fmla="*/ 298882 w 368732"/>
              <a:gd name="connsiteY47" fmla="*/ 1593850 h 3054945"/>
              <a:gd name="connsiteX48" fmla="*/ 273482 w 368732"/>
              <a:gd name="connsiteY48" fmla="*/ 1625600 h 3054945"/>
              <a:gd name="connsiteX49" fmla="*/ 235382 w 368732"/>
              <a:gd name="connsiteY49" fmla="*/ 1651000 h 3054945"/>
              <a:gd name="connsiteX50" fmla="*/ 203632 w 368732"/>
              <a:gd name="connsiteY50" fmla="*/ 1682750 h 3054945"/>
              <a:gd name="connsiteX51" fmla="*/ 178232 w 368732"/>
              <a:gd name="connsiteY51" fmla="*/ 1746250 h 3054945"/>
              <a:gd name="connsiteX52" fmla="*/ 184582 w 368732"/>
              <a:gd name="connsiteY52" fmla="*/ 1778000 h 3054945"/>
              <a:gd name="connsiteX53" fmla="*/ 197282 w 368732"/>
              <a:gd name="connsiteY53" fmla="*/ 1797050 h 3054945"/>
              <a:gd name="connsiteX54" fmla="*/ 190932 w 368732"/>
              <a:gd name="connsiteY54" fmla="*/ 1866900 h 3054945"/>
              <a:gd name="connsiteX55" fmla="*/ 197282 w 368732"/>
              <a:gd name="connsiteY55" fmla="*/ 1955800 h 3054945"/>
              <a:gd name="connsiteX56" fmla="*/ 209982 w 368732"/>
              <a:gd name="connsiteY56" fmla="*/ 1974850 h 3054945"/>
              <a:gd name="connsiteX57" fmla="*/ 216332 w 368732"/>
              <a:gd name="connsiteY57" fmla="*/ 2000250 h 3054945"/>
              <a:gd name="connsiteX58" fmla="*/ 260782 w 368732"/>
              <a:gd name="connsiteY58" fmla="*/ 2019300 h 3054945"/>
              <a:gd name="connsiteX59" fmla="*/ 286182 w 368732"/>
              <a:gd name="connsiteY59" fmla="*/ 2038350 h 3054945"/>
              <a:gd name="connsiteX60" fmla="*/ 292532 w 368732"/>
              <a:gd name="connsiteY60" fmla="*/ 2057400 h 3054945"/>
              <a:gd name="connsiteX61" fmla="*/ 311582 w 368732"/>
              <a:gd name="connsiteY61" fmla="*/ 2089150 h 3054945"/>
              <a:gd name="connsiteX62" fmla="*/ 317932 w 368732"/>
              <a:gd name="connsiteY62" fmla="*/ 2120900 h 3054945"/>
              <a:gd name="connsiteX63" fmla="*/ 330632 w 368732"/>
              <a:gd name="connsiteY63" fmla="*/ 2146300 h 3054945"/>
              <a:gd name="connsiteX64" fmla="*/ 356032 w 368732"/>
              <a:gd name="connsiteY64" fmla="*/ 2324100 h 3054945"/>
              <a:gd name="connsiteX65" fmla="*/ 368732 w 368732"/>
              <a:gd name="connsiteY65" fmla="*/ 2343150 h 3054945"/>
              <a:gd name="connsiteX66" fmla="*/ 356032 w 368732"/>
              <a:gd name="connsiteY66" fmla="*/ 2387600 h 3054945"/>
              <a:gd name="connsiteX67" fmla="*/ 330632 w 368732"/>
              <a:gd name="connsiteY67" fmla="*/ 2425700 h 3054945"/>
              <a:gd name="connsiteX68" fmla="*/ 298882 w 368732"/>
              <a:gd name="connsiteY68" fmla="*/ 2520950 h 3054945"/>
              <a:gd name="connsiteX69" fmla="*/ 273482 w 368732"/>
              <a:gd name="connsiteY69" fmla="*/ 2590800 h 3054945"/>
              <a:gd name="connsiteX70" fmla="*/ 254432 w 368732"/>
              <a:gd name="connsiteY70" fmla="*/ 2679700 h 3054945"/>
              <a:gd name="connsiteX71" fmla="*/ 229032 w 368732"/>
              <a:gd name="connsiteY71" fmla="*/ 2698750 h 3054945"/>
              <a:gd name="connsiteX72" fmla="*/ 184582 w 368732"/>
              <a:gd name="connsiteY72" fmla="*/ 2749550 h 3054945"/>
              <a:gd name="connsiteX73" fmla="*/ 178232 w 368732"/>
              <a:gd name="connsiteY73" fmla="*/ 2768600 h 3054945"/>
              <a:gd name="connsiteX74" fmla="*/ 171882 w 368732"/>
              <a:gd name="connsiteY74" fmla="*/ 2806700 h 3054945"/>
              <a:gd name="connsiteX75" fmla="*/ 178232 w 368732"/>
              <a:gd name="connsiteY75" fmla="*/ 2882900 h 3054945"/>
              <a:gd name="connsiteX76" fmla="*/ 171882 w 368732"/>
              <a:gd name="connsiteY76" fmla="*/ 2901950 h 3054945"/>
              <a:gd name="connsiteX77" fmla="*/ 178232 w 368732"/>
              <a:gd name="connsiteY77" fmla="*/ 2921000 h 3054945"/>
              <a:gd name="connsiteX78" fmla="*/ 184582 w 368732"/>
              <a:gd name="connsiteY78" fmla="*/ 2946400 h 3054945"/>
              <a:gd name="connsiteX79" fmla="*/ 203632 w 368732"/>
              <a:gd name="connsiteY79" fmla="*/ 2971800 h 3054945"/>
              <a:gd name="connsiteX80" fmla="*/ 216332 w 368732"/>
              <a:gd name="connsiteY80" fmla="*/ 2990850 h 3054945"/>
              <a:gd name="connsiteX81" fmla="*/ 241732 w 368732"/>
              <a:gd name="connsiteY81" fmla="*/ 3041650 h 3054945"/>
              <a:gd name="connsiteX82" fmla="*/ 267132 w 368732"/>
              <a:gd name="connsiteY82" fmla="*/ 3054350 h 3054945"/>
              <a:gd name="connsiteX83" fmla="*/ 279832 w 368732"/>
              <a:gd name="connsiteY83" fmla="*/ 3054350 h 305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68732" h="3054945">
                <a:moveTo>
                  <a:pt x="216332" y="0"/>
                </a:moveTo>
                <a:cubicBezTo>
                  <a:pt x="207865" y="12700"/>
                  <a:pt x="200303" y="26052"/>
                  <a:pt x="190932" y="38100"/>
                </a:cubicBezTo>
                <a:cubicBezTo>
                  <a:pt x="185419" y="45189"/>
                  <a:pt x="176863" y="49678"/>
                  <a:pt x="171882" y="57150"/>
                </a:cubicBezTo>
                <a:cubicBezTo>
                  <a:pt x="164735" y="67871"/>
                  <a:pt x="160335" y="109114"/>
                  <a:pt x="159182" y="114300"/>
                </a:cubicBezTo>
                <a:cubicBezTo>
                  <a:pt x="157730" y="120834"/>
                  <a:pt x="154671" y="126914"/>
                  <a:pt x="152832" y="133350"/>
                </a:cubicBezTo>
                <a:cubicBezTo>
                  <a:pt x="150434" y="141741"/>
                  <a:pt x="148599" y="150283"/>
                  <a:pt x="146482" y="158750"/>
                </a:cubicBezTo>
                <a:cubicBezTo>
                  <a:pt x="150715" y="167217"/>
                  <a:pt x="154312" y="176033"/>
                  <a:pt x="159182" y="184150"/>
                </a:cubicBezTo>
                <a:cubicBezTo>
                  <a:pt x="167035" y="197238"/>
                  <a:pt x="177756" y="208598"/>
                  <a:pt x="184582" y="222250"/>
                </a:cubicBezTo>
                <a:cubicBezTo>
                  <a:pt x="188815" y="230717"/>
                  <a:pt x="190589" y="240957"/>
                  <a:pt x="197282" y="247650"/>
                </a:cubicBezTo>
                <a:cubicBezTo>
                  <a:pt x="202015" y="252383"/>
                  <a:pt x="209982" y="251883"/>
                  <a:pt x="216332" y="254000"/>
                </a:cubicBezTo>
                <a:cubicBezTo>
                  <a:pt x="259828" y="297496"/>
                  <a:pt x="239488" y="282137"/>
                  <a:pt x="273482" y="304800"/>
                </a:cubicBezTo>
                <a:cubicBezTo>
                  <a:pt x="275599" y="311150"/>
                  <a:pt x="279832" y="317157"/>
                  <a:pt x="279832" y="323850"/>
                </a:cubicBezTo>
                <a:cubicBezTo>
                  <a:pt x="279832" y="358871"/>
                  <a:pt x="260563" y="355819"/>
                  <a:pt x="235382" y="381000"/>
                </a:cubicBezTo>
                <a:cubicBezTo>
                  <a:pt x="227898" y="388484"/>
                  <a:pt x="222682" y="397933"/>
                  <a:pt x="216332" y="406400"/>
                </a:cubicBezTo>
                <a:cubicBezTo>
                  <a:pt x="214215" y="412750"/>
                  <a:pt x="212975" y="419463"/>
                  <a:pt x="209982" y="425450"/>
                </a:cubicBezTo>
                <a:cubicBezTo>
                  <a:pt x="185363" y="474689"/>
                  <a:pt x="206893" y="415667"/>
                  <a:pt x="190932" y="463550"/>
                </a:cubicBezTo>
                <a:cubicBezTo>
                  <a:pt x="193049" y="469900"/>
                  <a:pt x="198382" y="475998"/>
                  <a:pt x="197282" y="482600"/>
                </a:cubicBezTo>
                <a:cubicBezTo>
                  <a:pt x="193257" y="506753"/>
                  <a:pt x="160615" y="510724"/>
                  <a:pt x="146482" y="520700"/>
                </a:cubicBezTo>
                <a:cubicBezTo>
                  <a:pt x="121905" y="538049"/>
                  <a:pt x="76632" y="577850"/>
                  <a:pt x="76632" y="577850"/>
                </a:cubicBezTo>
                <a:cubicBezTo>
                  <a:pt x="68165" y="592667"/>
                  <a:pt x="62569" y="609545"/>
                  <a:pt x="51232" y="622300"/>
                </a:cubicBezTo>
                <a:cubicBezTo>
                  <a:pt x="44943" y="629375"/>
                  <a:pt x="33104" y="628940"/>
                  <a:pt x="25832" y="635000"/>
                </a:cubicBezTo>
                <a:cubicBezTo>
                  <a:pt x="19969" y="639886"/>
                  <a:pt x="17365" y="647700"/>
                  <a:pt x="13132" y="654050"/>
                </a:cubicBezTo>
                <a:cubicBezTo>
                  <a:pt x="11015" y="662517"/>
                  <a:pt x="9180" y="671059"/>
                  <a:pt x="6782" y="679450"/>
                </a:cubicBezTo>
                <a:cubicBezTo>
                  <a:pt x="3019" y="692620"/>
                  <a:pt x="-6388" y="704380"/>
                  <a:pt x="6782" y="717550"/>
                </a:cubicBezTo>
                <a:cubicBezTo>
                  <a:pt x="11515" y="722283"/>
                  <a:pt x="19268" y="722587"/>
                  <a:pt x="25832" y="723900"/>
                </a:cubicBezTo>
                <a:cubicBezTo>
                  <a:pt x="40508" y="726835"/>
                  <a:pt x="55465" y="728133"/>
                  <a:pt x="70282" y="730250"/>
                </a:cubicBezTo>
                <a:cubicBezTo>
                  <a:pt x="76632" y="734483"/>
                  <a:pt x="83936" y="737554"/>
                  <a:pt x="89332" y="742950"/>
                </a:cubicBezTo>
                <a:cubicBezTo>
                  <a:pt x="120102" y="773720"/>
                  <a:pt x="79009" y="753380"/>
                  <a:pt x="127432" y="781050"/>
                </a:cubicBezTo>
                <a:cubicBezTo>
                  <a:pt x="133244" y="784371"/>
                  <a:pt x="140365" y="784682"/>
                  <a:pt x="146482" y="787400"/>
                </a:cubicBezTo>
                <a:cubicBezTo>
                  <a:pt x="207453" y="814498"/>
                  <a:pt x="160528" y="803014"/>
                  <a:pt x="229032" y="812800"/>
                </a:cubicBezTo>
                <a:cubicBezTo>
                  <a:pt x="228372" y="817420"/>
                  <a:pt x="218681" y="887714"/>
                  <a:pt x="216332" y="895350"/>
                </a:cubicBezTo>
                <a:cubicBezTo>
                  <a:pt x="211591" y="910757"/>
                  <a:pt x="203632" y="924983"/>
                  <a:pt x="197282" y="939800"/>
                </a:cubicBezTo>
                <a:cubicBezTo>
                  <a:pt x="201515" y="956733"/>
                  <a:pt x="208821" y="973184"/>
                  <a:pt x="209982" y="990600"/>
                </a:cubicBezTo>
                <a:cubicBezTo>
                  <a:pt x="211596" y="1014813"/>
                  <a:pt x="201898" y="1037368"/>
                  <a:pt x="197282" y="1060450"/>
                </a:cubicBezTo>
                <a:cubicBezTo>
                  <a:pt x="194757" y="1073075"/>
                  <a:pt x="195714" y="1086596"/>
                  <a:pt x="190932" y="1098550"/>
                </a:cubicBezTo>
                <a:cubicBezTo>
                  <a:pt x="187001" y="1108376"/>
                  <a:pt x="177022" y="1114699"/>
                  <a:pt x="171882" y="1123950"/>
                </a:cubicBezTo>
                <a:cubicBezTo>
                  <a:pt x="166346" y="1133914"/>
                  <a:pt x="163415" y="1145117"/>
                  <a:pt x="159182" y="1155700"/>
                </a:cubicBezTo>
                <a:cubicBezTo>
                  <a:pt x="163415" y="1185333"/>
                  <a:pt x="168693" y="1214836"/>
                  <a:pt x="171882" y="1244600"/>
                </a:cubicBezTo>
                <a:cubicBezTo>
                  <a:pt x="175047" y="1274140"/>
                  <a:pt x="174761" y="1303995"/>
                  <a:pt x="178232" y="1333500"/>
                </a:cubicBezTo>
                <a:cubicBezTo>
                  <a:pt x="179014" y="1340148"/>
                  <a:pt x="179440" y="1348265"/>
                  <a:pt x="184582" y="1352550"/>
                </a:cubicBezTo>
                <a:cubicBezTo>
                  <a:pt x="201581" y="1366716"/>
                  <a:pt x="242664" y="1369012"/>
                  <a:pt x="260782" y="1371600"/>
                </a:cubicBezTo>
                <a:cubicBezTo>
                  <a:pt x="267132" y="1373717"/>
                  <a:pt x="278519" y="1371386"/>
                  <a:pt x="279832" y="1377950"/>
                </a:cubicBezTo>
                <a:cubicBezTo>
                  <a:pt x="281667" y="1387125"/>
                  <a:pt x="251269" y="1424500"/>
                  <a:pt x="248082" y="1428750"/>
                </a:cubicBezTo>
                <a:cubicBezTo>
                  <a:pt x="242586" y="1445237"/>
                  <a:pt x="236625" y="1464364"/>
                  <a:pt x="229032" y="1479550"/>
                </a:cubicBezTo>
                <a:cubicBezTo>
                  <a:pt x="225619" y="1486376"/>
                  <a:pt x="220565" y="1492250"/>
                  <a:pt x="216332" y="1498600"/>
                </a:cubicBezTo>
                <a:cubicBezTo>
                  <a:pt x="246076" y="1572959"/>
                  <a:pt x="206673" y="1500534"/>
                  <a:pt x="336982" y="1549400"/>
                </a:cubicBezTo>
                <a:cubicBezTo>
                  <a:pt x="343249" y="1551750"/>
                  <a:pt x="334988" y="1563368"/>
                  <a:pt x="330632" y="1568450"/>
                </a:cubicBezTo>
                <a:cubicBezTo>
                  <a:pt x="321812" y="1578740"/>
                  <a:pt x="308466" y="1584266"/>
                  <a:pt x="298882" y="1593850"/>
                </a:cubicBezTo>
                <a:cubicBezTo>
                  <a:pt x="289298" y="1603434"/>
                  <a:pt x="283556" y="1616533"/>
                  <a:pt x="273482" y="1625600"/>
                </a:cubicBezTo>
                <a:cubicBezTo>
                  <a:pt x="262137" y="1635811"/>
                  <a:pt x="247195" y="1641335"/>
                  <a:pt x="235382" y="1651000"/>
                </a:cubicBezTo>
                <a:cubicBezTo>
                  <a:pt x="223798" y="1660478"/>
                  <a:pt x="212435" y="1670646"/>
                  <a:pt x="203632" y="1682750"/>
                </a:cubicBezTo>
                <a:cubicBezTo>
                  <a:pt x="186144" y="1706796"/>
                  <a:pt x="184667" y="1720511"/>
                  <a:pt x="178232" y="1746250"/>
                </a:cubicBezTo>
                <a:cubicBezTo>
                  <a:pt x="180349" y="1756833"/>
                  <a:pt x="180792" y="1767894"/>
                  <a:pt x="184582" y="1778000"/>
                </a:cubicBezTo>
                <a:cubicBezTo>
                  <a:pt x="187262" y="1785146"/>
                  <a:pt x="196738" y="1789438"/>
                  <a:pt x="197282" y="1797050"/>
                </a:cubicBezTo>
                <a:cubicBezTo>
                  <a:pt x="198948" y="1820370"/>
                  <a:pt x="193049" y="1843617"/>
                  <a:pt x="190932" y="1866900"/>
                </a:cubicBezTo>
                <a:cubicBezTo>
                  <a:pt x="193049" y="1896533"/>
                  <a:pt x="192119" y="1926543"/>
                  <a:pt x="197282" y="1955800"/>
                </a:cubicBezTo>
                <a:cubicBezTo>
                  <a:pt x="198608" y="1963316"/>
                  <a:pt x="206976" y="1967835"/>
                  <a:pt x="209982" y="1974850"/>
                </a:cubicBezTo>
                <a:cubicBezTo>
                  <a:pt x="213420" y="1982872"/>
                  <a:pt x="209764" y="1994503"/>
                  <a:pt x="216332" y="2000250"/>
                </a:cubicBezTo>
                <a:cubicBezTo>
                  <a:pt x="228464" y="2010865"/>
                  <a:pt x="246630" y="2011581"/>
                  <a:pt x="260782" y="2019300"/>
                </a:cubicBezTo>
                <a:cubicBezTo>
                  <a:pt x="270073" y="2024368"/>
                  <a:pt x="277715" y="2032000"/>
                  <a:pt x="286182" y="2038350"/>
                </a:cubicBezTo>
                <a:cubicBezTo>
                  <a:pt x="288299" y="2044700"/>
                  <a:pt x="289539" y="2051413"/>
                  <a:pt x="292532" y="2057400"/>
                </a:cubicBezTo>
                <a:cubicBezTo>
                  <a:pt x="298052" y="2068439"/>
                  <a:pt x="306998" y="2077691"/>
                  <a:pt x="311582" y="2089150"/>
                </a:cubicBezTo>
                <a:cubicBezTo>
                  <a:pt x="315590" y="2099171"/>
                  <a:pt x="314519" y="2110661"/>
                  <a:pt x="317932" y="2120900"/>
                </a:cubicBezTo>
                <a:cubicBezTo>
                  <a:pt x="320925" y="2129880"/>
                  <a:pt x="326399" y="2137833"/>
                  <a:pt x="330632" y="2146300"/>
                </a:cubicBezTo>
                <a:cubicBezTo>
                  <a:pt x="338125" y="2326129"/>
                  <a:pt x="306329" y="2254516"/>
                  <a:pt x="356032" y="2324100"/>
                </a:cubicBezTo>
                <a:cubicBezTo>
                  <a:pt x="360468" y="2330310"/>
                  <a:pt x="364499" y="2336800"/>
                  <a:pt x="368732" y="2343150"/>
                </a:cubicBezTo>
                <a:cubicBezTo>
                  <a:pt x="367237" y="2349129"/>
                  <a:pt x="360173" y="2380147"/>
                  <a:pt x="356032" y="2387600"/>
                </a:cubicBezTo>
                <a:cubicBezTo>
                  <a:pt x="348619" y="2400943"/>
                  <a:pt x="336645" y="2411671"/>
                  <a:pt x="330632" y="2425700"/>
                </a:cubicBezTo>
                <a:cubicBezTo>
                  <a:pt x="317449" y="2456461"/>
                  <a:pt x="308626" y="2488933"/>
                  <a:pt x="298882" y="2520950"/>
                </a:cubicBezTo>
                <a:cubicBezTo>
                  <a:pt x="278511" y="2587884"/>
                  <a:pt x="298409" y="2553410"/>
                  <a:pt x="273482" y="2590800"/>
                </a:cubicBezTo>
                <a:cubicBezTo>
                  <a:pt x="270945" y="2613637"/>
                  <a:pt x="271235" y="2657296"/>
                  <a:pt x="254432" y="2679700"/>
                </a:cubicBezTo>
                <a:cubicBezTo>
                  <a:pt x="248082" y="2688167"/>
                  <a:pt x="237499" y="2692400"/>
                  <a:pt x="229032" y="2698750"/>
                </a:cubicBezTo>
                <a:cubicBezTo>
                  <a:pt x="198242" y="2760330"/>
                  <a:pt x="240946" y="2683792"/>
                  <a:pt x="184582" y="2749550"/>
                </a:cubicBezTo>
                <a:cubicBezTo>
                  <a:pt x="180226" y="2754632"/>
                  <a:pt x="179684" y="2762066"/>
                  <a:pt x="178232" y="2768600"/>
                </a:cubicBezTo>
                <a:cubicBezTo>
                  <a:pt x="175439" y="2781169"/>
                  <a:pt x="173999" y="2794000"/>
                  <a:pt x="171882" y="2806700"/>
                </a:cubicBezTo>
                <a:cubicBezTo>
                  <a:pt x="199618" y="2889907"/>
                  <a:pt x="199687" y="2839990"/>
                  <a:pt x="178232" y="2882900"/>
                </a:cubicBezTo>
                <a:cubicBezTo>
                  <a:pt x="175239" y="2888887"/>
                  <a:pt x="173999" y="2895600"/>
                  <a:pt x="171882" y="2901950"/>
                </a:cubicBezTo>
                <a:cubicBezTo>
                  <a:pt x="173999" y="2908300"/>
                  <a:pt x="176393" y="2914564"/>
                  <a:pt x="178232" y="2921000"/>
                </a:cubicBezTo>
                <a:cubicBezTo>
                  <a:pt x="180630" y="2929391"/>
                  <a:pt x="180679" y="2938594"/>
                  <a:pt x="184582" y="2946400"/>
                </a:cubicBezTo>
                <a:cubicBezTo>
                  <a:pt x="189315" y="2955866"/>
                  <a:pt x="197481" y="2963188"/>
                  <a:pt x="203632" y="2971800"/>
                </a:cubicBezTo>
                <a:cubicBezTo>
                  <a:pt x="208068" y="2978010"/>
                  <a:pt x="212919" y="2984024"/>
                  <a:pt x="216332" y="2990850"/>
                </a:cubicBezTo>
                <a:cubicBezTo>
                  <a:pt x="222289" y="3002763"/>
                  <a:pt x="229122" y="3031142"/>
                  <a:pt x="241732" y="3041650"/>
                </a:cubicBezTo>
                <a:cubicBezTo>
                  <a:pt x="249004" y="3047710"/>
                  <a:pt x="258152" y="3051357"/>
                  <a:pt x="267132" y="3054350"/>
                </a:cubicBezTo>
                <a:cubicBezTo>
                  <a:pt x="271148" y="3055689"/>
                  <a:pt x="275599" y="3054350"/>
                  <a:pt x="279832" y="3054350"/>
                </a:cubicBezTo>
              </a:path>
            </a:pathLst>
          </a:custGeom>
          <a:ln>
            <a:solidFill>
              <a:srgbClr val="FF99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3" name="TextBox 82"/>
          <p:cNvSpPr txBox="1"/>
          <p:nvPr/>
        </p:nvSpPr>
        <p:spPr>
          <a:xfrm>
            <a:off x="3986843" y="3757198"/>
            <a:ext cx="1182375" cy="338554"/>
          </a:xfrm>
          <a:prstGeom prst="rect">
            <a:avLst/>
          </a:prstGeom>
          <a:noFill/>
        </p:spPr>
        <p:txBody>
          <a:bodyPr wrap="none" rtlCol="0">
            <a:spAutoFit/>
          </a:bodyPr>
          <a:lstStyle/>
          <a:p>
            <a:r>
              <a:rPr lang="sv-SE" dirty="0" err="1" smtClean="0">
                <a:solidFill>
                  <a:srgbClr val="00B050"/>
                </a:solidFill>
                <a:latin typeface="+mn-lt"/>
              </a:rPr>
              <a:t>Waypoints</a:t>
            </a:r>
            <a:endParaRPr lang="sv-SE" dirty="0">
              <a:solidFill>
                <a:srgbClr val="00B050"/>
              </a:solidFill>
              <a:latin typeface="+mn-lt"/>
            </a:endParaRPr>
          </a:p>
        </p:txBody>
      </p:sp>
    </p:spTree>
    <p:extLst>
      <p:ext uri="{BB962C8B-B14F-4D97-AF65-F5344CB8AC3E}">
        <p14:creationId xmlns:p14="http://schemas.microsoft.com/office/powerpoint/2010/main" xmlns="" val="3283540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sv-SE" sz="2000" dirty="0" smtClean="0"/>
              <a:t>Each server tick</a:t>
            </a:r>
          </a:p>
          <a:p>
            <a:pPr marL="0" indent="0">
              <a:buNone/>
            </a:pPr>
            <a:endParaRPr lang="sv-SE" sz="2000" dirty="0" smtClean="0"/>
          </a:p>
          <a:p>
            <a:pPr marL="0" indent="0">
              <a:buNone/>
            </a:pPr>
            <a:r>
              <a:rPr lang="sv-SE" dirty="0" smtClean="0">
                <a:solidFill>
                  <a:srgbClr val="FF9933"/>
                </a:solidFill>
              </a:rPr>
              <a:t>1. </a:t>
            </a:r>
            <a:r>
              <a:rPr lang="sv-SE" dirty="0" smtClean="0"/>
              <a:t>Each AI decision making</a:t>
            </a:r>
          </a:p>
          <a:p>
            <a:pPr marL="0" indent="0">
              <a:buNone/>
            </a:pPr>
            <a:r>
              <a:rPr lang="sv-SE" dirty="0" smtClean="0">
                <a:solidFill>
                  <a:srgbClr val="FF9933"/>
                </a:solidFill>
              </a:rPr>
              <a:t>2. </a:t>
            </a:r>
            <a:r>
              <a:rPr lang="sv-SE" dirty="0" smtClean="0"/>
              <a:t>Pathfinding manager update</a:t>
            </a:r>
          </a:p>
          <a:p>
            <a:pPr marL="0" indent="0">
              <a:buNone/>
            </a:pPr>
            <a:r>
              <a:rPr lang="sv-SE" dirty="0" smtClean="0"/>
              <a:t>	All pathfinding requests</a:t>
            </a:r>
          </a:p>
          <a:p>
            <a:pPr marL="0" indent="0">
              <a:buNone/>
            </a:pPr>
            <a:r>
              <a:rPr lang="sv-SE" dirty="0" smtClean="0"/>
              <a:t>	All corridor adjustments</a:t>
            </a:r>
          </a:p>
          <a:p>
            <a:pPr marL="0" indent="0">
              <a:buNone/>
            </a:pPr>
            <a:r>
              <a:rPr lang="sv-SE" dirty="0" smtClean="0"/>
              <a:t>	All PathHandle notifications -&gt; path following -&gt; server locomotion</a:t>
            </a:r>
          </a:p>
          <a:p>
            <a:pPr marL="0" indent="0">
              <a:buNone/>
            </a:pPr>
            <a:r>
              <a:rPr lang="sv-SE" dirty="0" smtClean="0">
                <a:solidFill>
                  <a:srgbClr val="FF9933"/>
                </a:solidFill>
              </a:rPr>
              <a:t>3. </a:t>
            </a:r>
            <a:r>
              <a:rPr lang="sv-SE" dirty="0" smtClean="0"/>
              <a:t>Network pulse. Server locomotion -&gt; client locomotion</a:t>
            </a:r>
          </a:p>
          <a:p>
            <a:pPr marL="0" indent="0">
              <a:buNone/>
            </a:pPr>
            <a:r>
              <a:rPr lang="sv-SE" dirty="0" smtClean="0">
                <a:solidFill>
                  <a:srgbClr val="FF9933"/>
                </a:solidFill>
              </a:rPr>
              <a:t>4. </a:t>
            </a:r>
            <a:r>
              <a:rPr lang="sv-SE" dirty="0" smtClean="0"/>
              <a:t>...rest of tick</a:t>
            </a:r>
            <a:endParaRPr lang="sv-SE" dirty="0"/>
          </a:p>
        </p:txBody>
      </p:sp>
      <p:sp>
        <p:nvSpPr>
          <p:cNvPr id="3" name="Title 2"/>
          <p:cNvSpPr>
            <a:spLocks noGrp="1"/>
          </p:cNvSpPr>
          <p:nvPr>
            <p:ph type="title"/>
          </p:nvPr>
        </p:nvSpPr>
        <p:spPr/>
        <p:txBody>
          <a:bodyPr/>
          <a:lstStyle/>
          <a:p>
            <a:r>
              <a:rPr lang="sv-SE" dirty="0"/>
              <a:t>My precious latency</a:t>
            </a:r>
          </a:p>
        </p:txBody>
      </p:sp>
    </p:spTree>
    <p:extLst>
      <p:ext uri="{BB962C8B-B14F-4D97-AF65-F5344CB8AC3E}">
        <p14:creationId xmlns:p14="http://schemas.microsoft.com/office/powerpoint/2010/main" xmlns="" val="2374616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sv-SE" dirty="0" err="1" smtClean="0"/>
              <a:t>Callbacks</a:t>
            </a:r>
            <a:r>
              <a:rPr lang="sv-SE" dirty="0" smtClean="0"/>
              <a:t>. </a:t>
            </a:r>
            <a:r>
              <a:rPr lang="sv-SE" dirty="0" err="1" smtClean="0"/>
              <a:t>Delay</a:t>
            </a:r>
            <a:r>
              <a:rPr lang="sv-SE" dirty="0" smtClean="0"/>
              <a:t>? Fire in </a:t>
            </a:r>
            <a:r>
              <a:rPr lang="sv-SE" dirty="0" err="1" smtClean="0"/>
              <a:t>batch</a:t>
            </a:r>
            <a:r>
              <a:rPr lang="sv-SE" dirty="0" smtClean="0"/>
              <a:t>?</a:t>
            </a:r>
          </a:p>
          <a:p>
            <a:r>
              <a:rPr lang="sv-SE" dirty="0" smtClean="0"/>
              <a:t>Handle+poll instead of callbacks. Poll in batch.</a:t>
            </a:r>
          </a:p>
          <a:p>
            <a:r>
              <a:rPr lang="sv-SE" dirty="0" smtClean="0"/>
              <a:t>Record messages, process all once a frame</a:t>
            </a:r>
          </a:p>
          <a:p>
            <a:r>
              <a:rPr lang="sv-SE" dirty="0" smtClean="0"/>
              <a:t>Check success / failure next frame</a:t>
            </a:r>
          </a:p>
          <a:p>
            <a:r>
              <a:rPr lang="sv-SE" dirty="0" smtClean="0"/>
              <a:t>Pre-calculate what you’re likely to need</a:t>
            </a:r>
          </a:p>
          <a:p>
            <a:endParaRPr lang="sv-SE" dirty="0" smtClean="0"/>
          </a:p>
          <a:p>
            <a:endParaRPr lang="sv-SE" dirty="0"/>
          </a:p>
          <a:p>
            <a:endParaRPr lang="sv-SE" dirty="0" smtClean="0"/>
          </a:p>
          <a:p>
            <a:endParaRPr lang="sv-SE" dirty="0"/>
          </a:p>
          <a:p>
            <a:pPr marL="0" indent="0">
              <a:buNone/>
            </a:pPr>
            <a:r>
              <a:rPr lang="sv-SE" dirty="0" smtClean="0"/>
              <a:t>Con: Callstack won’t tell you everything. </a:t>
            </a:r>
          </a:p>
          <a:p>
            <a:pPr marL="0" indent="0">
              <a:buNone/>
            </a:pPr>
            <a:r>
              <a:rPr lang="sv-SE" dirty="0"/>
              <a:t> </a:t>
            </a:r>
            <a:r>
              <a:rPr lang="sv-SE" dirty="0" smtClean="0"/>
              <a:t>       ...but can we afford deep callstacks?</a:t>
            </a:r>
          </a:p>
          <a:p>
            <a:endParaRPr lang="sv-SE" dirty="0"/>
          </a:p>
        </p:txBody>
      </p:sp>
      <p:sp>
        <p:nvSpPr>
          <p:cNvPr id="3" name="Title 2"/>
          <p:cNvSpPr>
            <a:spLocks noGrp="1"/>
          </p:cNvSpPr>
          <p:nvPr>
            <p:ph type="title"/>
          </p:nvPr>
        </p:nvSpPr>
        <p:spPr/>
        <p:txBody>
          <a:bodyPr/>
          <a:lstStyle/>
          <a:p>
            <a:r>
              <a:rPr lang="sv-SE" dirty="0" smtClean="0"/>
              <a:t>Asynchronous EXAMPLES</a:t>
            </a:r>
            <a:endParaRPr lang="sv-SE" dirty="0"/>
          </a:p>
        </p:txBody>
      </p:sp>
    </p:spTree>
    <p:extLst>
      <p:ext uri="{BB962C8B-B14F-4D97-AF65-F5344CB8AC3E}">
        <p14:creationId xmlns:p14="http://schemas.microsoft.com/office/powerpoint/2010/main" xmlns="" val="365050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RESOLVE EARLY</a:t>
            </a:r>
            <a:endParaRPr lang="sv-SE" dirty="0"/>
          </a:p>
        </p:txBody>
      </p:sp>
      <p:sp>
        <p:nvSpPr>
          <p:cNvPr id="4" name="Text Placeholder 1"/>
          <p:cNvSpPr>
            <a:spLocks noGrp="1"/>
          </p:cNvSpPr>
          <p:nvPr>
            <p:ph type="body" sz="quarter" idx="10"/>
          </p:nvPr>
        </p:nvSpPr>
        <p:spPr>
          <a:solidFill>
            <a:schemeClr val="tx1"/>
          </a:solidFill>
        </p:spPr>
        <p:txBody>
          <a:bodyPr/>
          <a:lstStyle/>
          <a:p>
            <a:pPr marL="0" indent="0">
              <a:buNone/>
            </a:pPr>
            <a:endParaRPr lang="sv-SE" sz="1000" dirty="0" smtClean="0">
              <a:solidFill>
                <a:srgbClr val="0000FF"/>
              </a:solidFill>
              <a:latin typeface="Courier New" pitchFamily="49" charset="0"/>
              <a:cs typeface="Courier New" pitchFamily="49" charset="0"/>
            </a:endParaRPr>
          </a:p>
          <a:p>
            <a:pPr marL="0" indent="0">
              <a:buNone/>
            </a:pPr>
            <a:r>
              <a:rPr lang="sv-SE" sz="1000" b="1" dirty="0" smtClean="0">
                <a:solidFill>
                  <a:srgbClr val="0000FF"/>
                </a:solidFill>
                <a:latin typeface="Courier New" pitchFamily="49" charset="0"/>
                <a:cs typeface="Courier New" pitchFamily="49" charset="0"/>
              </a:rPr>
              <a:t>        </a:t>
            </a:r>
          </a:p>
          <a:p>
            <a:pPr marL="0" indent="0">
              <a:buNone/>
            </a:pPr>
            <a:endParaRPr lang="sv-SE" sz="1000" b="1" dirty="0">
              <a:solidFill>
                <a:srgbClr val="0000FF"/>
              </a:solidFill>
              <a:latin typeface="Courier New" pitchFamily="49" charset="0"/>
              <a:cs typeface="Courier New" pitchFamily="49" charset="0"/>
            </a:endParaRPr>
          </a:p>
          <a:p>
            <a:pPr marL="0" indent="0">
              <a:buNone/>
            </a:pPr>
            <a:endParaRPr lang="en-US" sz="1000" b="1" dirty="0">
              <a:solidFill>
                <a:srgbClr val="0000FF"/>
              </a:solidFill>
              <a:latin typeface="Courier New" pitchFamily="49" charset="0"/>
              <a:cs typeface="Courier New" pitchFamily="49" charset="0"/>
            </a:endParaRPr>
          </a:p>
          <a:p>
            <a:r>
              <a:rPr lang="en-US" sz="1000" b="1" dirty="0" smtClean="0">
                <a:solidFill>
                  <a:srgbClr val="0000FF"/>
                </a:solidFill>
                <a:latin typeface="Courier New" pitchFamily="49" charset="0"/>
                <a:cs typeface="Courier New" pitchFamily="49" charset="0"/>
              </a:rPr>
              <a:t>void</a:t>
            </a:r>
            <a:r>
              <a:rPr lang="en-US" sz="1000" b="1" dirty="0" smtClean="0">
                <a:solidFill>
                  <a:prstClr val="black"/>
                </a:solidFill>
                <a:latin typeface="Courier New" pitchFamily="49" charset="0"/>
                <a:cs typeface="Courier New" pitchFamily="49" charset="0"/>
              </a:rPr>
              <a:t> </a:t>
            </a:r>
            <a:r>
              <a:rPr lang="en-US" sz="1000" b="1" dirty="0">
                <a:solidFill>
                  <a:srgbClr val="010001"/>
                </a:solidFill>
                <a:latin typeface="Courier New" pitchFamily="49" charset="0"/>
                <a:cs typeface="Courier New" pitchFamily="49" charset="0"/>
              </a:rPr>
              <a:t>Bot</a:t>
            </a:r>
            <a:r>
              <a:rPr lang="en-US" sz="1000" b="1" dirty="0">
                <a:solidFill>
                  <a:prstClr val="black"/>
                </a:solidFill>
                <a:latin typeface="Courier New" pitchFamily="49" charset="0"/>
                <a:cs typeface="Courier New" pitchFamily="49" charset="0"/>
              </a:rPr>
              <a:t>::</a:t>
            </a:r>
            <a:r>
              <a:rPr lang="en-US" sz="1000" b="1" dirty="0" err="1">
                <a:solidFill>
                  <a:srgbClr val="010001"/>
                </a:solidFill>
                <a:latin typeface="Courier New" pitchFamily="49" charset="0"/>
                <a:cs typeface="Courier New" pitchFamily="49" charset="0"/>
              </a:rPr>
              <a:t>changeVehicle</a:t>
            </a:r>
            <a:r>
              <a:rPr lang="en-US" sz="1000" b="1" dirty="0">
                <a:solidFill>
                  <a:prstClr val="black"/>
                </a:solidFill>
                <a:latin typeface="Courier New" pitchFamily="49" charset="0"/>
                <a:cs typeface="Courier New" pitchFamily="49" charset="0"/>
              </a:rPr>
              <a:t>(</a:t>
            </a:r>
            <a:r>
              <a:rPr lang="en-US" sz="1000" b="1" dirty="0" err="1">
                <a:solidFill>
                  <a:srgbClr val="0000FF"/>
                </a:solidFill>
                <a:latin typeface="Courier New" pitchFamily="49" charset="0"/>
                <a:cs typeface="Courier New" pitchFamily="49" charset="0"/>
              </a:rPr>
              <a:t>const</a:t>
            </a:r>
            <a:r>
              <a:rPr lang="en-US" sz="1000" b="1" dirty="0">
                <a:solidFill>
                  <a:prstClr val="black"/>
                </a:solidFill>
                <a:latin typeface="Courier New" pitchFamily="49" charset="0"/>
                <a:cs typeface="Courier New" pitchFamily="49" charset="0"/>
              </a:rPr>
              <a:t> </a:t>
            </a:r>
            <a:r>
              <a:rPr lang="en-US" sz="1000" b="1" dirty="0" err="1">
                <a:solidFill>
                  <a:srgbClr val="010001"/>
                </a:solidFill>
                <a:latin typeface="Courier New" pitchFamily="49" charset="0"/>
                <a:cs typeface="Courier New" pitchFamily="49" charset="0"/>
              </a:rPr>
              <a:t>ServerEntryComponent</a:t>
            </a:r>
            <a:r>
              <a:rPr lang="en-US" sz="1000" b="1" dirty="0">
                <a:solidFill>
                  <a:prstClr val="black"/>
                </a:solidFill>
                <a:latin typeface="Courier New" pitchFamily="49" charset="0"/>
                <a:cs typeface="Courier New" pitchFamily="49" charset="0"/>
              </a:rPr>
              <a:t>* </a:t>
            </a:r>
            <a:r>
              <a:rPr lang="en-US" sz="1000" b="1" dirty="0">
                <a:solidFill>
                  <a:srgbClr val="010001"/>
                </a:solidFill>
                <a:latin typeface="Courier New" pitchFamily="49" charset="0"/>
                <a:cs typeface="Courier New" pitchFamily="49" charset="0"/>
              </a:rPr>
              <a:t>entry</a:t>
            </a:r>
            <a:r>
              <a:rPr lang="en-US" sz="1000" b="1" dirty="0">
                <a:solidFill>
                  <a:prstClr val="black"/>
                </a:solidFill>
                <a:latin typeface="Courier New" pitchFamily="49" charset="0"/>
                <a:cs typeface="Courier New" pitchFamily="49" charset="0"/>
              </a:rPr>
              <a:t>)</a:t>
            </a:r>
          </a:p>
          <a:p>
            <a:r>
              <a:rPr lang="sv-SE" sz="1000" b="1" dirty="0" smtClean="0">
                <a:solidFill>
                  <a:prstClr val="black"/>
                </a:solidFill>
                <a:latin typeface="Courier New" pitchFamily="49" charset="0"/>
                <a:cs typeface="Courier New" pitchFamily="49" charset="0"/>
              </a:rPr>
              <a:t>{</a:t>
            </a:r>
          </a:p>
          <a:p>
            <a:pPr marL="360362" lvl="1" indent="0">
              <a:buNone/>
            </a:pPr>
            <a:r>
              <a:rPr lang="sv-SE" sz="1000" b="1" dirty="0">
                <a:solidFill>
                  <a:prstClr val="black"/>
                </a:solidFill>
                <a:latin typeface="Courier New" pitchFamily="49" charset="0"/>
                <a:cs typeface="Courier New" pitchFamily="49" charset="0"/>
              </a:rPr>
              <a:t> </a:t>
            </a:r>
            <a:r>
              <a:rPr lang="sv-SE" sz="1000" b="1" dirty="0" smtClean="0">
                <a:solidFill>
                  <a:prstClr val="black"/>
                </a:solidFill>
                <a:latin typeface="Courier New" pitchFamily="49" charset="0"/>
                <a:cs typeface="Courier New" pitchFamily="49" charset="0"/>
              </a:rPr>
              <a:t>  ...</a:t>
            </a:r>
          </a:p>
          <a:p>
            <a:pPr marL="360362" lvl="1" indent="0">
              <a:buNone/>
            </a:pPr>
            <a:endParaRPr lang="sv-SE" sz="1000" b="1" dirty="0">
              <a:solidFill>
                <a:prstClr val="black"/>
              </a:solidFill>
              <a:latin typeface="Courier New" pitchFamily="49" charset="0"/>
              <a:cs typeface="Courier New" pitchFamily="49" charset="0"/>
            </a:endParaRPr>
          </a:p>
          <a:p>
            <a:r>
              <a:rPr lang="sv-SE" sz="1000" b="1" dirty="0" smtClean="0">
                <a:solidFill>
                  <a:prstClr val="black"/>
                </a:solidFill>
                <a:latin typeface="Courier New" pitchFamily="49" charset="0"/>
                <a:cs typeface="Courier New" pitchFamily="49" charset="0"/>
              </a:rPr>
              <a:t>     </a:t>
            </a:r>
            <a:r>
              <a:rPr lang="sv-SE" sz="1000" b="1" dirty="0" smtClean="0">
                <a:solidFill>
                  <a:srgbClr val="010001"/>
                </a:solidFill>
                <a:latin typeface="Courier New" pitchFamily="49" charset="0"/>
                <a:cs typeface="Courier New" pitchFamily="49" charset="0"/>
              </a:rPr>
              <a:t>m_pathFollower</a:t>
            </a:r>
            <a:r>
              <a:rPr lang="sv-SE" sz="1000" b="1" dirty="0" smtClean="0">
                <a:solidFill>
                  <a:prstClr val="black"/>
                </a:solidFill>
                <a:latin typeface="Courier New" pitchFamily="49" charset="0"/>
                <a:cs typeface="Courier New" pitchFamily="49" charset="0"/>
              </a:rPr>
              <a:t> </a:t>
            </a:r>
            <a:r>
              <a:rPr lang="sv-SE" sz="1000" b="1" dirty="0">
                <a:solidFill>
                  <a:prstClr val="black"/>
                </a:solidFill>
                <a:latin typeface="Courier New" pitchFamily="49" charset="0"/>
                <a:cs typeface="Courier New" pitchFamily="49" charset="0"/>
              </a:rPr>
              <a:t>= </a:t>
            </a:r>
            <a:r>
              <a:rPr lang="sv-SE" sz="1000" b="1" dirty="0">
                <a:solidFill>
                  <a:srgbClr val="010001"/>
                </a:solidFill>
                <a:latin typeface="Courier New" pitchFamily="49" charset="0"/>
                <a:cs typeface="Courier New" pitchFamily="49" charset="0"/>
              </a:rPr>
              <a:t>entry</a:t>
            </a:r>
            <a:r>
              <a:rPr lang="sv-SE" sz="1000" b="1" dirty="0">
                <a:solidFill>
                  <a:prstClr val="black"/>
                </a:solidFill>
                <a:latin typeface="Courier New" pitchFamily="49" charset="0"/>
                <a:cs typeface="Courier New" pitchFamily="49" charset="0"/>
              </a:rPr>
              <a:t>-&gt;</a:t>
            </a:r>
            <a:r>
              <a:rPr lang="sv-SE" sz="1000" b="1" dirty="0">
                <a:solidFill>
                  <a:srgbClr val="010001"/>
                </a:solidFill>
                <a:latin typeface="Courier New" pitchFamily="49" charset="0"/>
                <a:cs typeface="Courier New" pitchFamily="49" charset="0"/>
              </a:rPr>
              <a:t>owner</a:t>
            </a:r>
            <a:r>
              <a:rPr lang="sv-SE" sz="1000" b="1" dirty="0" smtClean="0">
                <a:solidFill>
                  <a:prstClr val="black"/>
                </a:solidFill>
                <a:latin typeface="Courier New" pitchFamily="49" charset="0"/>
                <a:cs typeface="Courier New" pitchFamily="49" charset="0"/>
              </a:rPr>
              <a:t>()-&gt;</a:t>
            </a:r>
          </a:p>
          <a:p>
            <a:r>
              <a:rPr lang="sv-SE" sz="1000" b="1" dirty="0">
                <a:solidFill>
                  <a:prstClr val="black"/>
                </a:solidFill>
                <a:latin typeface="Courier New" pitchFamily="49" charset="0"/>
                <a:cs typeface="Courier New" pitchFamily="49" charset="0"/>
              </a:rPr>
              <a:t> </a:t>
            </a:r>
            <a:r>
              <a:rPr lang="sv-SE" sz="1000" b="1" dirty="0" smtClean="0">
                <a:solidFill>
                  <a:prstClr val="black"/>
                </a:solidFill>
                <a:latin typeface="Courier New" pitchFamily="49" charset="0"/>
                <a:cs typeface="Courier New" pitchFamily="49" charset="0"/>
              </a:rPr>
              <a:t>        </a:t>
            </a:r>
            <a:r>
              <a:rPr lang="sv-SE" sz="1000" b="1" dirty="0" smtClean="0">
                <a:solidFill>
                  <a:srgbClr val="010001"/>
                </a:solidFill>
                <a:latin typeface="Courier New" pitchFamily="49" charset="0"/>
                <a:cs typeface="Courier New" pitchFamily="49" charset="0"/>
              </a:rPr>
              <a:t>getFirstComponentOfType</a:t>
            </a:r>
            <a:r>
              <a:rPr lang="sv-SE" sz="1000" b="1" dirty="0" smtClean="0">
                <a:solidFill>
                  <a:prstClr val="black"/>
                </a:solidFill>
                <a:latin typeface="Courier New" pitchFamily="49" charset="0"/>
                <a:cs typeface="Courier New" pitchFamily="49" charset="0"/>
              </a:rPr>
              <a:t>&lt;</a:t>
            </a:r>
            <a:r>
              <a:rPr lang="sv-SE" sz="1000" b="1" dirty="0" smtClean="0">
                <a:solidFill>
                  <a:srgbClr val="010001"/>
                </a:solidFill>
                <a:latin typeface="Courier New" pitchFamily="49" charset="0"/>
                <a:cs typeface="Courier New" pitchFamily="49" charset="0"/>
              </a:rPr>
              <a:t>ServerPathFollowingComponent</a:t>
            </a:r>
            <a:r>
              <a:rPr lang="sv-SE" sz="1000" b="1" dirty="0" smtClean="0">
                <a:solidFill>
                  <a:prstClr val="black"/>
                </a:solidFill>
                <a:latin typeface="Courier New" pitchFamily="49" charset="0"/>
                <a:cs typeface="Courier New" pitchFamily="49" charset="0"/>
              </a:rPr>
              <a:t>&gt;()-&gt;getPathFollower();</a:t>
            </a:r>
          </a:p>
          <a:p>
            <a:r>
              <a:rPr lang="sv-SE" sz="1000" b="1" dirty="0" smtClean="0">
                <a:solidFill>
                  <a:prstClr val="black"/>
                </a:solidFill>
                <a:latin typeface="Courier New" pitchFamily="49" charset="0"/>
                <a:cs typeface="Courier New" pitchFamily="49" charset="0"/>
              </a:rPr>
              <a:t>}</a:t>
            </a:r>
          </a:p>
          <a:p>
            <a:endParaRPr lang="sv-SE" sz="1000" b="1" dirty="0">
              <a:solidFill>
                <a:prstClr val="black"/>
              </a:solidFill>
              <a:latin typeface="Courier New" pitchFamily="49" charset="0"/>
              <a:cs typeface="Courier New" pitchFamily="49" charset="0"/>
            </a:endParaRPr>
          </a:p>
          <a:p>
            <a:endParaRPr lang="sv-SE" sz="1000" b="1" dirty="0">
              <a:solidFill>
                <a:prstClr val="black"/>
              </a:solidFill>
              <a:latin typeface="Courier New" pitchFamily="49" charset="0"/>
              <a:cs typeface="Courier New" pitchFamily="49" charset="0"/>
            </a:endParaRPr>
          </a:p>
          <a:p>
            <a:pPr marL="0" indent="0">
              <a:buNone/>
            </a:pPr>
            <a:endParaRPr lang="sv-SE" sz="1000" b="1" dirty="0" smtClean="0">
              <a:solidFill>
                <a:schemeClr val="bg1"/>
              </a:solidFill>
              <a:latin typeface="Courier New" pitchFamily="49" charset="0"/>
              <a:cs typeface="Courier New" pitchFamily="49" charset="0"/>
            </a:endParaRPr>
          </a:p>
        </p:txBody>
      </p:sp>
    </p:spTree>
    <p:extLst>
      <p:ext uri="{BB962C8B-B14F-4D97-AF65-F5344CB8AC3E}">
        <p14:creationId xmlns:p14="http://schemas.microsoft.com/office/powerpoint/2010/main" xmlns="" val="683719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sv-SE" dirty="0" smtClean="0"/>
              <a:t>new / push_back() / insert</a:t>
            </a:r>
            <a:r>
              <a:rPr lang="sv-SE" dirty="0"/>
              <a:t>() </a:t>
            </a:r>
            <a:r>
              <a:rPr lang="sv-SE" dirty="0" smtClean="0"/>
              <a:t>/ resize()  </a:t>
            </a:r>
          </a:p>
          <a:p>
            <a:pPr marL="0" indent="0">
              <a:buNone/>
            </a:pPr>
            <a:r>
              <a:rPr lang="sv-SE" dirty="0" smtClean="0">
                <a:solidFill>
                  <a:srgbClr val="FF0000"/>
                </a:solidFill>
              </a:rPr>
              <a:t>Stop and think!</a:t>
            </a:r>
            <a:endParaRPr lang="sv-SE" dirty="0">
              <a:solidFill>
                <a:srgbClr val="FF0000"/>
              </a:solidFill>
            </a:endParaRPr>
          </a:p>
          <a:p>
            <a:endParaRPr lang="sv-SE" dirty="0">
              <a:solidFill>
                <a:srgbClr val="FF9933"/>
              </a:solidFill>
            </a:endParaRPr>
          </a:p>
          <a:p>
            <a:r>
              <a:rPr lang="sv-SE" dirty="0" smtClean="0">
                <a:solidFill>
                  <a:srgbClr val="FF9933"/>
                </a:solidFill>
              </a:rPr>
              <a:t>Where is the memory allocated?</a:t>
            </a:r>
          </a:p>
          <a:p>
            <a:r>
              <a:rPr lang="sv-SE" dirty="0" smtClean="0">
                <a:solidFill>
                  <a:srgbClr val="FF9933"/>
                </a:solidFill>
              </a:rPr>
              <a:t>Pre-allocated containers? </a:t>
            </a:r>
          </a:p>
          <a:p>
            <a:r>
              <a:rPr lang="sv-SE" dirty="0" smtClean="0">
                <a:solidFill>
                  <a:srgbClr val="FF9933"/>
                </a:solidFill>
              </a:rPr>
              <a:t>Scratch pad?</a:t>
            </a:r>
          </a:p>
          <a:p>
            <a:r>
              <a:rPr lang="sv-SE" dirty="0" smtClean="0">
                <a:solidFill>
                  <a:srgbClr val="FF9933"/>
                </a:solidFill>
              </a:rPr>
              <a:t>Can I resize</a:t>
            </a:r>
            <a:r>
              <a:rPr lang="sv-SE" dirty="0">
                <a:solidFill>
                  <a:srgbClr val="FF9933"/>
                </a:solidFill>
              </a:rPr>
              <a:t>()/reserve() </a:t>
            </a:r>
            <a:r>
              <a:rPr lang="sv-SE" dirty="0" smtClean="0">
                <a:solidFill>
                  <a:srgbClr val="FF9933"/>
                </a:solidFill>
              </a:rPr>
              <a:t>immediately?</a:t>
            </a:r>
          </a:p>
          <a:p>
            <a:r>
              <a:rPr lang="sv-SE" dirty="0" smtClean="0">
                <a:solidFill>
                  <a:srgbClr val="FF9933"/>
                </a:solidFill>
              </a:rPr>
              <a:t>Can I use Optional&lt;T&gt; instead of ScopedPtr&lt;T&gt;?</a:t>
            </a:r>
          </a:p>
          <a:p>
            <a:r>
              <a:rPr lang="sv-SE" dirty="0" smtClean="0">
                <a:solidFill>
                  <a:srgbClr val="FF9933"/>
                </a:solidFill>
              </a:rPr>
              <a:t>Can I use vectors instead of list / set / map?</a:t>
            </a:r>
          </a:p>
          <a:p>
            <a:endParaRPr lang="sv-SE" dirty="0"/>
          </a:p>
          <a:p>
            <a:pPr marL="0" indent="0">
              <a:buNone/>
            </a:pPr>
            <a:endParaRPr lang="sv-SE" dirty="0"/>
          </a:p>
          <a:p>
            <a:pPr marL="0" indent="0">
              <a:buNone/>
            </a:pPr>
            <a:endParaRPr lang="sv-SE" dirty="0" smtClean="0"/>
          </a:p>
          <a:p>
            <a:pPr marL="0" indent="0">
              <a:buNone/>
            </a:pPr>
            <a:endParaRPr lang="sv-SE" dirty="0"/>
          </a:p>
          <a:p>
            <a:pPr marL="0" indent="0">
              <a:buNone/>
            </a:pPr>
            <a:endParaRPr lang="sv-SE" dirty="0" smtClean="0"/>
          </a:p>
        </p:txBody>
      </p:sp>
      <p:sp>
        <p:nvSpPr>
          <p:cNvPr id="3" name="Title 2"/>
          <p:cNvSpPr>
            <a:spLocks noGrp="1"/>
          </p:cNvSpPr>
          <p:nvPr>
            <p:ph type="title"/>
          </p:nvPr>
        </p:nvSpPr>
        <p:spPr/>
        <p:txBody>
          <a:bodyPr/>
          <a:lstStyle/>
          <a:p>
            <a:r>
              <a:rPr lang="sv-SE" dirty="0" smtClean="0"/>
              <a:t>BE NICE TO YOUR MEMORY </a:t>
            </a:r>
            <a:r>
              <a:rPr lang="sv-SE" dirty="0" smtClean="0">
                <a:sym typeface="Wingdings" pitchFamily="2" charset="2"/>
              </a:rPr>
              <a:t></a:t>
            </a:r>
            <a:r>
              <a:rPr lang="sv-SE" dirty="0" smtClean="0"/>
              <a:t> </a:t>
            </a:r>
            <a:endParaRPr lang="sv-SE" dirty="0"/>
          </a:p>
        </p:txBody>
      </p:sp>
    </p:spTree>
    <p:extLst>
      <p:ext uri="{BB962C8B-B14F-4D97-AF65-F5344CB8AC3E}">
        <p14:creationId xmlns:p14="http://schemas.microsoft.com/office/powerpoint/2010/main" xmlns="" val="3009587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xEl>
                                              <p:pRg st="1" end="1"/>
                                            </p:txEl>
                                          </p:spTgt>
                                        </p:tgtEl>
                                      </p:cBhvr>
                                    </p:animEffect>
                                    <p:animScale>
                                      <p:cBhvr>
                                        <p:cTn id="7" dur="250" autoRev="1" fill="hold"/>
                                        <p:tgtEl>
                                          <p:spTgt spid="2">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randombar(horizontal)">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randombar(horizontal)">
                                      <p:cBhvr>
                                        <p:cTn id="3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sv-SE" dirty="0" smtClean="0"/>
              <a:t>Let’s not abandon OO nor rewrite the world</a:t>
            </a:r>
          </a:p>
          <a:p>
            <a:r>
              <a:rPr lang="sv-SE" dirty="0" smtClean="0"/>
              <a:t>Start small, batch a bit, resolve inputs, avoid deep dives, grow from there</a:t>
            </a:r>
          </a:p>
          <a:p>
            <a:r>
              <a:rPr lang="sv-SE" dirty="0" smtClean="0"/>
              <a:t>Much easer to rewrite a system in a DO fashion afterwards</a:t>
            </a:r>
            <a:endParaRPr lang="sv-SE" dirty="0"/>
          </a:p>
        </p:txBody>
      </p:sp>
      <p:sp>
        <p:nvSpPr>
          <p:cNvPr id="3" name="Title 2"/>
          <p:cNvSpPr>
            <a:spLocks noGrp="1"/>
          </p:cNvSpPr>
          <p:nvPr>
            <p:ph type="title"/>
          </p:nvPr>
        </p:nvSpPr>
        <p:spPr/>
        <p:txBody>
          <a:bodyPr/>
          <a:lstStyle/>
          <a:p>
            <a:r>
              <a:rPr lang="sv-SE" dirty="0" smtClean="0"/>
              <a:t>Let’s START MOVING</a:t>
            </a:r>
            <a:endParaRPr lang="sv-SE" dirty="0"/>
          </a:p>
        </p:txBody>
      </p:sp>
    </p:spTree>
    <p:extLst>
      <p:ext uri="{BB962C8B-B14F-4D97-AF65-F5344CB8AC3E}">
        <p14:creationId xmlns:p14="http://schemas.microsoft.com/office/powerpoint/2010/main" xmlns="" val="6839105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sv-SE" dirty="0" smtClean="0"/>
              <a:t>AI decision making – pathfinding – animation</a:t>
            </a:r>
          </a:p>
          <a:p>
            <a:pPr marL="0" indent="0">
              <a:buNone/>
            </a:pPr>
            <a:r>
              <a:rPr lang="sv-SE" dirty="0" err="1" smtClean="0"/>
              <a:t>Code</a:t>
            </a:r>
            <a:r>
              <a:rPr lang="sv-SE" dirty="0" smtClean="0"/>
              <a:t>: </a:t>
            </a:r>
            <a:r>
              <a:rPr lang="sv-SE" dirty="0" smtClean="0">
                <a:solidFill>
                  <a:srgbClr val="FF9933"/>
                </a:solidFill>
              </a:rPr>
              <a:t>Handles, arena, scratch pad, fixed_vector, batch processing</a:t>
            </a:r>
          </a:p>
          <a:p>
            <a:pPr marL="0" indent="0">
              <a:buNone/>
            </a:pPr>
            <a:r>
              <a:rPr lang="sv-SE" dirty="0" err="1" smtClean="0"/>
              <a:t>Latency</a:t>
            </a:r>
            <a:r>
              <a:rPr lang="sv-SE" dirty="0" smtClean="0"/>
              <a:t> analysis, </a:t>
            </a:r>
            <a:r>
              <a:rPr lang="sv-SE" dirty="0" err="1" smtClean="0"/>
              <a:t>async</a:t>
            </a:r>
            <a:r>
              <a:rPr lang="sv-SE" dirty="0" smtClean="0"/>
              <a:t> </a:t>
            </a:r>
            <a:r>
              <a:rPr lang="sv-SE" dirty="0" err="1" smtClean="0"/>
              <a:t>patterns</a:t>
            </a:r>
            <a:endParaRPr lang="sv-SE" dirty="0" smtClean="0"/>
          </a:p>
          <a:p>
            <a:pPr marL="0" indent="0">
              <a:buNone/>
            </a:pPr>
            <a:r>
              <a:rPr lang="sv-SE" dirty="0" err="1" smtClean="0"/>
              <a:t>Think</a:t>
            </a:r>
            <a:r>
              <a:rPr lang="sv-SE" dirty="0" smtClean="0"/>
              <a:t> </a:t>
            </a:r>
            <a:r>
              <a:rPr lang="sv-SE" dirty="0" err="1" smtClean="0"/>
              <a:t>about</a:t>
            </a:r>
            <a:r>
              <a:rPr lang="sv-SE" dirty="0" smtClean="0"/>
              <a:t> </a:t>
            </a:r>
            <a:r>
              <a:rPr lang="sv-SE" dirty="0" err="1" smtClean="0"/>
              <a:t>depth/width</a:t>
            </a:r>
            <a:r>
              <a:rPr lang="sv-SE" dirty="0" smtClean="0"/>
              <a:t> of </a:t>
            </a:r>
            <a:r>
              <a:rPr lang="sv-SE" dirty="0" err="1" smtClean="0"/>
              <a:t>calls</a:t>
            </a:r>
            <a:r>
              <a:rPr lang="sv-SE" smtClean="0"/>
              <a:t>, try stay</a:t>
            </a:r>
            <a:r>
              <a:rPr lang="sv-SE" dirty="0" smtClean="0"/>
              <a:t> </a:t>
            </a:r>
            <a:r>
              <a:rPr lang="sv-SE" dirty="0" err="1" smtClean="0"/>
              <a:t>within</a:t>
            </a:r>
            <a:r>
              <a:rPr lang="sv-SE" dirty="0" smtClean="0"/>
              <a:t> your system, </a:t>
            </a:r>
            <a:r>
              <a:rPr lang="sv-SE" dirty="0" err="1" smtClean="0"/>
              <a:t>resolve</a:t>
            </a:r>
            <a:r>
              <a:rPr lang="sv-SE" dirty="0" smtClean="0"/>
              <a:t> </a:t>
            </a:r>
            <a:r>
              <a:rPr lang="sv-SE" dirty="0" err="1" smtClean="0"/>
              <a:t>early</a:t>
            </a:r>
            <a:r>
              <a:rPr lang="sv-SE" dirty="0" smtClean="0"/>
              <a:t>, </a:t>
            </a:r>
            <a:r>
              <a:rPr lang="sv-SE" dirty="0" err="1" smtClean="0"/>
              <a:t>new/push_back</a:t>
            </a:r>
            <a:r>
              <a:rPr lang="sv-SE" dirty="0" smtClean="0"/>
              <a:t>() = </a:t>
            </a:r>
            <a:r>
              <a:rPr lang="sv-SE" dirty="0" err="1" smtClean="0"/>
              <a:t>think</a:t>
            </a:r>
            <a:endParaRPr lang="sv-SE" dirty="0" smtClean="0"/>
          </a:p>
          <a:p>
            <a:pPr marL="0" indent="0">
              <a:buNone/>
            </a:pPr>
            <a:endParaRPr lang="sv-SE" dirty="0" smtClean="0">
              <a:solidFill>
                <a:srgbClr val="FF9933"/>
              </a:solidFill>
            </a:endParaRPr>
          </a:p>
        </p:txBody>
      </p:sp>
      <p:sp>
        <p:nvSpPr>
          <p:cNvPr id="3" name="Title 2"/>
          <p:cNvSpPr>
            <a:spLocks noGrp="1"/>
          </p:cNvSpPr>
          <p:nvPr>
            <p:ph type="title"/>
          </p:nvPr>
        </p:nvSpPr>
        <p:spPr/>
        <p:txBody>
          <a:bodyPr/>
          <a:lstStyle/>
          <a:p>
            <a:r>
              <a:rPr lang="sv-SE" dirty="0" smtClean="0"/>
              <a:t>SUMMARY</a:t>
            </a:r>
            <a:endParaRPr lang="sv-SE" dirty="0"/>
          </a:p>
        </p:txBody>
      </p:sp>
    </p:spTree>
    <p:extLst>
      <p:ext uri="{BB962C8B-B14F-4D97-AF65-F5344CB8AC3E}">
        <p14:creationId xmlns:p14="http://schemas.microsoft.com/office/powerpoint/2010/main" xmlns="" val="15350375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sv-SE" dirty="0"/>
              <a:t>j</a:t>
            </a:r>
            <a:r>
              <a:rPr lang="sv-SE" dirty="0" smtClean="0"/>
              <a:t>ohan.torp@dice.se</a:t>
            </a:r>
          </a:p>
        </p:txBody>
      </p:sp>
      <p:sp>
        <p:nvSpPr>
          <p:cNvPr id="3" name="Title 2"/>
          <p:cNvSpPr>
            <a:spLocks noGrp="1"/>
          </p:cNvSpPr>
          <p:nvPr>
            <p:ph type="title"/>
          </p:nvPr>
        </p:nvSpPr>
        <p:spPr/>
        <p:txBody>
          <a:bodyPr/>
          <a:lstStyle/>
          <a:p>
            <a:r>
              <a:rPr lang="sv-SE" dirty="0" smtClean="0"/>
              <a:t>QUESTIONS?</a:t>
            </a:r>
            <a:endParaRPr lang="sv-SE" dirty="0"/>
          </a:p>
        </p:txBody>
      </p:sp>
    </p:spTree>
    <p:extLst>
      <p:ext uri="{BB962C8B-B14F-4D97-AF65-F5344CB8AC3E}">
        <p14:creationId xmlns:p14="http://schemas.microsoft.com/office/powerpoint/2010/main" xmlns="" val="1378704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IN an OO WORLD</a:t>
            </a:r>
            <a:endParaRPr lang="sv-SE" dirty="0"/>
          </a:p>
        </p:txBody>
      </p:sp>
      <p:sp>
        <p:nvSpPr>
          <p:cNvPr id="5" name="TextBox 4"/>
          <p:cNvSpPr txBox="1"/>
          <p:nvPr/>
        </p:nvSpPr>
        <p:spPr>
          <a:xfrm>
            <a:off x="533872" y="1178337"/>
            <a:ext cx="2520280" cy="338554"/>
          </a:xfrm>
          <a:prstGeom prst="rect">
            <a:avLst/>
          </a:prstGeom>
          <a:noFill/>
          <a:ln w="38100">
            <a:solidFill>
              <a:schemeClr val="accent1"/>
            </a:solidFill>
          </a:ln>
        </p:spPr>
        <p:txBody>
          <a:bodyPr wrap="square" rtlCol="0">
            <a:spAutoFit/>
          </a:bodyPr>
          <a:lstStyle/>
          <a:p>
            <a:r>
              <a:rPr lang="sv-SE" dirty="0" smtClean="0">
                <a:latin typeface="+mn-lt"/>
              </a:rPr>
              <a:t>AI DECISION MAKING</a:t>
            </a:r>
            <a:endParaRPr lang="sv-SE" dirty="0">
              <a:latin typeface="+mn-lt"/>
            </a:endParaRPr>
          </a:p>
        </p:txBody>
      </p:sp>
      <p:sp>
        <p:nvSpPr>
          <p:cNvPr id="7" name="TextBox 6"/>
          <p:cNvSpPr txBox="1"/>
          <p:nvPr/>
        </p:nvSpPr>
        <p:spPr>
          <a:xfrm>
            <a:off x="899592" y="2377212"/>
            <a:ext cx="1661864" cy="338554"/>
          </a:xfrm>
          <a:prstGeom prst="rect">
            <a:avLst/>
          </a:prstGeom>
          <a:noFill/>
          <a:ln w="38100">
            <a:solidFill>
              <a:schemeClr val="accent1"/>
            </a:solidFill>
          </a:ln>
        </p:spPr>
        <p:txBody>
          <a:bodyPr wrap="square" rtlCol="0">
            <a:spAutoFit/>
          </a:bodyPr>
          <a:lstStyle/>
          <a:p>
            <a:pPr algn="ctr"/>
            <a:r>
              <a:rPr lang="sv-SE" dirty="0" smtClean="0">
                <a:latin typeface="+mn-lt"/>
              </a:rPr>
              <a:t>PATHFINDING</a:t>
            </a:r>
          </a:p>
        </p:txBody>
      </p:sp>
      <p:sp>
        <p:nvSpPr>
          <p:cNvPr id="8" name="TextBox 7"/>
          <p:cNvSpPr txBox="1"/>
          <p:nvPr/>
        </p:nvSpPr>
        <p:spPr>
          <a:xfrm>
            <a:off x="913731" y="3670260"/>
            <a:ext cx="1661864" cy="338554"/>
          </a:xfrm>
          <a:prstGeom prst="rect">
            <a:avLst/>
          </a:prstGeom>
          <a:noFill/>
          <a:ln w="38100">
            <a:solidFill>
              <a:schemeClr val="accent1"/>
            </a:solidFill>
          </a:ln>
        </p:spPr>
        <p:txBody>
          <a:bodyPr wrap="square" rtlCol="0">
            <a:spAutoFit/>
          </a:bodyPr>
          <a:lstStyle/>
          <a:p>
            <a:pPr algn="ctr"/>
            <a:r>
              <a:rPr lang="sv-SE" dirty="0" smtClean="0">
                <a:latin typeface="+mn-lt"/>
              </a:rPr>
              <a:t>ANIMATION</a:t>
            </a:r>
            <a:endParaRPr lang="sv-SE" dirty="0">
              <a:latin typeface="+mn-lt"/>
            </a:endParaRPr>
          </a:p>
        </p:txBody>
      </p:sp>
      <p:sp>
        <p:nvSpPr>
          <p:cNvPr id="11" name="Down Arrow 10"/>
          <p:cNvSpPr/>
          <p:nvPr/>
        </p:nvSpPr>
        <p:spPr>
          <a:xfrm>
            <a:off x="1586508" y="1662708"/>
            <a:ext cx="2880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Down Arrow 11"/>
          <p:cNvSpPr/>
          <p:nvPr/>
        </p:nvSpPr>
        <p:spPr>
          <a:xfrm>
            <a:off x="1600647" y="2931790"/>
            <a:ext cx="2880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Box 8"/>
          <p:cNvSpPr txBox="1"/>
          <p:nvPr/>
        </p:nvSpPr>
        <p:spPr>
          <a:xfrm>
            <a:off x="3635896" y="2383837"/>
            <a:ext cx="1661864" cy="338554"/>
          </a:xfrm>
          <a:prstGeom prst="rect">
            <a:avLst/>
          </a:prstGeom>
          <a:noFill/>
          <a:ln w="38100">
            <a:solidFill>
              <a:schemeClr val="accent1"/>
            </a:solidFill>
          </a:ln>
        </p:spPr>
        <p:txBody>
          <a:bodyPr wrap="square" rtlCol="0">
            <a:spAutoFit/>
          </a:bodyPr>
          <a:lstStyle/>
          <a:p>
            <a:pPr algn="ctr"/>
            <a:r>
              <a:rPr lang="sv-SE" dirty="0" smtClean="0">
                <a:latin typeface="+mn-lt"/>
              </a:rPr>
              <a:t>NAVPOWER</a:t>
            </a:r>
            <a:endParaRPr lang="sv-SE" dirty="0">
              <a:latin typeface="+mn-lt"/>
            </a:endParaRPr>
          </a:p>
        </p:txBody>
      </p:sp>
      <p:sp>
        <p:nvSpPr>
          <p:cNvPr id="14" name="Right Arrow 13"/>
          <p:cNvSpPr/>
          <p:nvPr/>
        </p:nvSpPr>
        <p:spPr>
          <a:xfrm>
            <a:off x="2857488" y="2357436"/>
            <a:ext cx="57150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Left Arrow 14"/>
          <p:cNvSpPr/>
          <p:nvPr/>
        </p:nvSpPr>
        <p:spPr>
          <a:xfrm>
            <a:off x="2831890" y="2553114"/>
            <a:ext cx="571504"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TextBox 15"/>
          <p:cNvSpPr txBox="1"/>
          <p:nvPr/>
        </p:nvSpPr>
        <p:spPr>
          <a:xfrm>
            <a:off x="3155932" y="1216006"/>
            <a:ext cx="571504" cy="338554"/>
          </a:xfrm>
          <a:prstGeom prst="rect">
            <a:avLst/>
          </a:prstGeom>
          <a:noFill/>
        </p:spPr>
        <p:txBody>
          <a:bodyPr wrap="square" rtlCol="0">
            <a:spAutoFit/>
          </a:bodyPr>
          <a:lstStyle/>
          <a:p>
            <a:r>
              <a:rPr lang="sv-SE" dirty="0" smtClean="0">
                <a:solidFill>
                  <a:srgbClr val="FF9933"/>
                </a:solidFill>
                <a:latin typeface="+mn-lt"/>
              </a:rPr>
              <a:t>OO</a:t>
            </a:r>
            <a:endParaRPr lang="sv-SE" dirty="0">
              <a:solidFill>
                <a:srgbClr val="FF9933"/>
              </a:solidFill>
              <a:latin typeface="+mn-lt"/>
            </a:endParaRPr>
          </a:p>
        </p:txBody>
      </p:sp>
      <p:sp>
        <p:nvSpPr>
          <p:cNvPr id="18" name="TextBox 17"/>
          <p:cNvSpPr txBox="1"/>
          <p:nvPr/>
        </p:nvSpPr>
        <p:spPr>
          <a:xfrm>
            <a:off x="5364088" y="2383837"/>
            <a:ext cx="571504" cy="338554"/>
          </a:xfrm>
          <a:prstGeom prst="rect">
            <a:avLst/>
          </a:prstGeom>
          <a:noFill/>
        </p:spPr>
        <p:txBody>
          <a:bodyPr wrap="square" rtlCol="0">
            <a:spAutoFit/>
          </a:bodyPr>
          <a:lstStyle/>
          <a:p>
            <a:r>
              <a:rPr lang="sv-SE" dirty="0" smtClean="0">
                <a:solidFill>
                  <a:srgbClr val="FF9933"/>
                </a:solidFill>
                <a:latin typeface="+mn-lt"/>
              </a:rPr>
              <a:t>OO</a:t>
            </a:r>
            <a:endParaRPr lang="sv-SE" dirty="0">
              <a:solidFill>
                <a:srgbClr val="FF9933"/>
              </a:solidFill>
              <a:latin typeface="+mn-lt"/>
            </a:endParaRPr>
          </a:p>
        </p:txBody>
      </p:sp>
      <p:sp>
        <p:nvSpPr>
          <p:cNvPr id="20" name="TextBox 19"/>
          <p:cNvSpPr txBox="1"/>
          <p:nvPr/>
        </p:nvSpPr>
        <p:spPr>
          <a:xfrm>
            <a:off x="2643174" y="3714758"/>
            <a:ext cx="571504" cy="338554"/>
          </a:xfrm>
          <a:prstGeom prst="rect">
            <a:avLst/>
          </a:prstGeom>
          <a:noFill/>
        </p:spPr>
        <p:txBody>
          <a:bodyPr wrap="square" rtlCol="0">
            <a:spAutoFit/>
          </a:bodyPr>
          <a:lstStyle/>
          <a:p>
            <a:r>
              <a:rPr lang="sv-SE" dirty="0" smtClean="0">
                <a:solidFill>
                  <a:srgbClr val="FF9933"/>
                </a:solidFill>
                <a:latin typeface="+mn-lt"/>
              </a:rPr>
              <a:t>OO</a:t>
            </a:r>
            <a:endParaRPr lang="sv-SE" dirty="0">
              <a:solidFill>
                <a:srgbClr val="FF9933"/>
              </a:solidFill>
              <a:latin typeface="+mn-lt"/>
            </a:endParaRPr>
          </a:p>
        </p:txBody>
      </p:sp>
    </p:spTree>
    <p:extLst>
      <p:ext uri="{BB962C8B-B14F-4D97-AF65-F5344CB8AC3E}">
        <p14:creationId xmlns:p14="http://schemas.microsoft.com/office/powerpoint/2010/main" xmlns="" val="350296556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DECISION TO MOVEMENT</a:t>
            </a:r>
            <a:endParaRPr lang="sv-SE" dirty="0"/>
          </a:p>
        </p:txBody>
      </p:sp>
      <p:pic>
        <p:nvPicPr>
          <p:cNvPr id="1026" name="Picture 2" descr="C:\Temp\coders\nothin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915566"/>
            <a:ext cx="6336704" cy="35368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3288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endParaRPr lang="sv-SE" dirty="0"/>
          </a:p>
        </p:txBody>
      </p:sp>
      <p:sp>
        <p:nvSpPr>
          <p:cNvPr id="3" name="Title 2"/>
          <p:cNvSpPr>
            <a:spLocks noGrp="1"/>
          </p:cNvSpPr>
          <p:nvPr>
            <p:ph type="title"/>
          </p:nvPr>
        </p:nvSpPr>
        <p:spPr/>
        <p:txBody>
          <a:bodyPr/>
          <a:lstStyle/>
          <a:p>
            <a:r>
              <a:rPr lang="sv-SE" dirty="0" smtClean="0"/>
              <a:t>DECISION TO MOVEMENT</a:t>
            </a:r>
            <a:endParaRPr lang="sv-SE"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79512" y="915567"/>
            <a:ext cx="6336704" cy="35368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57253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endParaRPr lang="sv-SE" dirty="0"/>
          </a:p>
        </p:txBody>
      </p:sp>
      <p:sp>
        <p:nvSpPr>
          <p:cNvPr id="3" name="Title 2"/>
          <p:cNvSpPr>
            <a:spLocks noGrp="1"/>
          </p:cNvSpPr>
          <p:nvPr>
            <p:ph type="title"/>
          </p:nvPr>
        </p:nvSpPr>
        <p:spPr/>
        <p:txBody>
          <a:bodyPr/>
          <a:lstStyle/>
          <a:p>
            <a:r>
              <a:rPr lang="sv-SE" dirty="0" smtClean="0"/>
              <a:t>DECISION TO MOVEMENT</a:t>
            </a:r>
            <a:endParaRPr lang="sv-SE"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85225" y="915566"/>
            <a:ext cx="6325278" cy="35368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57253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endParaRPr lang="sv-SE" dirty="0"/>
          </a:p>
        </p:txBody>
      </p:sp>
      <p:sp>
        <p:nvSpPr>
          <p:cNvPr id="3" name="Title 2"/>
          <p:cNvSpPr>
            <a:spLocks noGrp="1"/>
          </p:cNvSpPr>
          <p:nvPr>
            <p:ph type="title"/>
          </p:nvPr>
        </p:nvSpPr>
        <p:spPr/>
        <p:txBody>
          <a:bodyPr/>
          <a:lstStyle/>
          <a:p>
            <a:r>
              <a:rPr lang="sv-SE" dirty="0" smtClean="0"/>
              <a:t>DECISION TO MOVEMENT</a:t>
            </a:r>
            <a:endParaRPr lang="sv-SE"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79512" y="918423"/>
            <a:ext cx="6336704" cy="3531184"/>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04248" y="1619117"/>
            <a:ext cx="1905266" cy="190526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04248" y="1608327"/>
            <a:ext cx="1905266" cy="1905266"/>
          </a:xfrm>
          <a:prstGeom prst="rect">
            <a:avLst/>
          </a:prstGeom>
        </p:spPr>
      </p:pic>
    </p:spTree>
    <p:extLst>
      <p:ext uri="{BB962C8B-B14F-4D97-AF65-F5344CB8AC3E}">
        <p14:creationId xmlns:p14="http://schemas.microsoft.com/office/powerpoint/2010/main" xmlns="" val="295725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endParaRPr lang="sv-SE" dirty="0"/>
          </a:p>
        </p:txBody>
      </p:sp>
      <p:sp>
        <p:nvSpPr>
          <p:cNvPr id="3" name="Title 2"/>
          <p:cNvSpPr>
            <a:spLocks noGrp="1"/>
          </p:cNvSpPr>
          <p:nvPr>
            <p:ph type="title"/>
          </p:nvPr>
        </p:nvSpPr>
        <p:spPr/>
        <p:txBody>
          <a:bodyPr/>
          <a:lstStyle/>
          <a:p>
            <a:r>
              <a:rPr lang="sv-SE" dirty="0" smtClean="0"/>
              <a:t>DECISION TO MOVEMENT</a:t>
            </a:r>
            <a:endParaRPr lang="sv-SE"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79512" y="924453"/>
            <a:ext cx="6336704" cy="351912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Oval 4"/>
          <p:cNvSpPr/>
          <p:nvPr/>
        </p:nvSpPr>
        <p:spPr>
          <a:xfrm>
            <a:off x="3635896" y="2684014"/>
            <a:ext cx="175768" cy="1757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Oval 6"/>
          <p:cNvSpPr/>
          <p:nvPr/>
        </p:nvSpPr>
        <p:spPr>
          <a:xfrm>
            <a:off x="3840760" y="2834378"/>
            <a:ext cx="175768" cy="1757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Oval 7"/>
          <p:cNvSpPr/>
          <p:nvPr/>
        </p:nvSpPr>
        <p:spPr>
          <a:xfrm>
            <a:off x="5148064" y="1995686"/>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xmlns="" val="1033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Find </a:t>
            </a:r>
            <a:r>
              <a:rPr lang="en-US" dirty="0" smtClean="0"/>
              <a:t>path</a:t>
            </a:r>
          </a:p>
          <a:p>
            <a:r>
              <a:rPr lang="en-US" dirty="0" smtClean="0"/>
              <a:t>Load / unload nav mesh section</a:t>
            </a:r>
          </a:p>
          <a:p>
            <a:r>
              <a:rPr lang="en-US" dirty="0" smtClean="0"/>
              <a:t>Add / remove obstacles</a:t>
            </a:r>
          </a:p>
          <a:p>
            <a:r>
              <a:rPr lang="en-US" dirty="0" smtClean="0"/>
              <a:t>Path </a:t>
            </a:r>
            <a:r>
              <a:rPr lang="en-US" dirty="0"/>
              <a:t>invalidation detection</a:t>
            </a:r>
          </a:p>
          <a:p>
            <a:r>
              <a:rPr lang="en-US" dirty="0"/>
              <a:t>C</a:t>
            </a:r>
            <a:r>
              <a:rPr lang="en-US" dirty="0" smtClean="0"/>
              <a:t>an go-tests</a:t>
            </a:r>
            <a:endParaRPr lang="en-US" dirty="0"/>
          </a:p>
          <a:p>
            <a:r>
              <a:rPr lang="en-US" dirty="0" smtClean="0"/>
              <a:t>“</a:t>
            </a:r>
            <a:r>
              <a:rPr lang="en-US" dirty="0" err="1" smtClean="0"/>
              <a:t>Raycasts</a:t>
            </a:r>
            <a:r>
              <a:rPr lang="en-US" dirty="0" smtClean="0"/>
              <a:t>”, </a:t>
            </a:r>
            <a:r>
              <a:rPr lang="en-US" dirty="0"/>
              <a:t>circle tests, triangle </a:t>
            </a:r>
            <a:r>
              <a:rPr lang="en-US" dirty="0" smtClean="0"/>
              <a:t>tests</a:t>
            </a:r>
          </a:p>
        </p:txBody>
      </p:sp>
      <p:sp>
        <p:nvSpPr>
          <p:cNvPr id="3" name="Title 2"/>
          <p:cNvSpPr>
            <a:spLocks noGrp="1"/>
          </p:cNvSpPr>
          <p:nvPr>
            <p:ph type="title"/>
          </p:nvPr>
        </p:nvSpPr>
        <p:spPr/>
        <p:txBody>
          <a:bodyPr/>
          <a:lstStyle/>
          <a:p>
            <a:r>
              <a:rPr lang="sv-SE" dirty="0" smtClean="0"/>
              <a:t>NAVPOWER OPERATIONS</a:t>
            </a:r>
            <a:endParaRPr lang="sv-SE" dirty="0"/>
          </a:p>
        </p:txBody>
      </p:sp>
    </p:spTree>
    <p:extLst>
      <p:ext uri="{BB962C8B-B14F-4D97-AF65-F5344CB8AC3E}">
        <p14:creationId xmlns:p14="http://schemas.microsoft.com/office/powerpoint/2010/main" xmlns="" val="32668532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ustom 3">
      <a:majorFont>
        <a:latin typeface="Eurostile LT Pro Bold"/>
        <a:ea typeface=""/>
        <a:cs typeface=""/>
      </a:majorFont>
      <a:minorFont>
        <a:latin typeface="Eurostile LT Pro"/>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123956</TotalTime>
  <Words>3645</Words>
  <Application>Microsoft Office PowerPoint</Application>
  <PresentationFormat>On-screen Show (16:9)</PresentationFormat>
  <Paragraphs>469</Paragraphs>
  <Slides>27</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Eurostile LT Pro Bold</vt:lpstr>
      <vt:lpstr>Eurostile LT Pro</vt:lpstr>
      <vt:lpstr>Wingdings</vt:lpstr>
      <vt:lpstr>Courier New</vt:lpstr>
      <vt:lpstr>Calibri</vt:lpstr>
      <vt:lpstr>Eurostile LT Std</vt:lpstr>
      <vt:lpstr>Wingdings 3</vt:lpstr>
      <vt:lpstr>Wingdings 2</vt:lpstr>
      <vt:lpstr>Impact</vt:lpstr>
      <vt:lpstr>Apex</vt:lpstr>
      <vt:lpstr>A step towards data orientation</vt:lpstr>
      <vt:lpstr>AGENDA</vt:lpstr>
      <vt:lpstr>IN an OO WORLD</vt:lpstr>
      <vt:lpstr>DECISION TO MOVEMENT</vt:lpstr>
      <vt:lpstr>DECISION TO MOVEMENT</vt:lpstr>
      <vt:lpstr>DECISION TO MOVEMENT</vt:lpstr>
      <vt:lpstr>DECISION TO MOVEMENT</vt:lpstr>
      <vt:lpstr>DECISION TO MOVEMENT</vt:lpstr>
      <vt:lpstr>NAVPOWER OPERATIONS</vt:lpstr>
      <vt:lpstr>ABSTRACTIONS</vt:lpstr>
      <vt:lpstr>Pathfinder INTERFACE</vt:lpstr>
      <vt:lpstr>PATH HANDLE</vt:lpstr>
      <vt:lpstr>PATH HANDLE</vt:lpstr>
      <vt:lpstr>NAVPOWER PATHFINDER</vt:lpstr>
      <vt:lpstr>CORRIDOR STEP</vt:lpstr>
      <vt:lpstr>CORRIDOR STEP 2-4</vt:lpstr>
      <vt:lpstr>NavPOWER MANAGEr</vt:lpstr>
      <vt:lpstr>BATCHING BENEFITS</vt:lpstr>
      <vt:lpstr>Asynchronous</vt:lpstr>
      <vt:lpstr>LESS SIMPLIFIED ARCHITECTURE</vt:lpstr>
      <vt:lpstr>My precious latency</vt:lpstr>
      <vt:lpstr>Asynchronous EXAMPLES</vt:lpstr>
      <vt:lpstr>RESOLVE EARLY</vt:lpstr>
      <vt:lpstr>BE NICE TO YOUR MEMORY  </vt:lpstr>
      <vt:lpstr>Let’s START MOVING</vt:lpstr>
      <vt:lpstr>SUMMARY</vt:lpstr>
      <vt:lpstr>QUESTIONS?</vt:lpstr>
    </vt:vector>
  </TitlesOfParts>
  <Company>EA DIGITAL ILLUSIONS CE 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gtilleby</dc:creator>
  <cp:lastModifiedBy>David Miles</cp:lastModifiedBy>
  <cp:revision>4562</cp:revision>
  <cp:lastPrinted>2010-11-02T14:50:57Z</cp:lastPrinted>
  <dcterms:created xsi:type="dcterms:W3CDTF">2008-08-08T12:06:20Z</dcterms:created>
  <dcterms:modified xsi:type="dcterms:W3CDTF">2012-02-27T18:24:36Z</dcterms:modified>
</cp:coreProperties>
</file>